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960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417320" y="256032"/>
            <a:ext cx="201168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◆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1664208" y="256032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6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GOLDWELL · DUALSENSES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57200" y="6601968"/>
            <a:ext cx="11274552" cy="0"/>
          </a:xfrm>
          <a:prstGeom prst="line">
            <a:avLst/>
          </a:prstGeom>
          <a:noFill/>
          <a:ln/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E7E9EE"/>
          </a:solidFill>
          <a:ln w="12700">
            <a:solidFill>
              <a:srgbClr val="E7E9E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0" y="0"/>
            <a:ext cx="1219170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219170" y="0"/>
            <a:ext cx="1219170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438339" y="0"/>
            <a:ext cx="1219170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57509" y="0"/>
            <a:ext cx="1219170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876678" y="0"/>
            <a:ext cx="1219170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095848" y="0"/>
            <a:ext cx="1219170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017" y="0"/>
            <a:ext cx="1219170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534187" y="0"/>
            <a:ext cx="1219170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753356" y="0"/>
            <a:ext cx="1219170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972526" y="0"/>
            <a:ext cx="1219170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8580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1691640"/>
            <a:ext cx="1133856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0" b="1" spc="-3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10400" dirty="0"/>
          </a:p>
        </p:txBody>
      </p:sp>
      <p:sp>
        <p:nvSpPr>
          <p:cNvPr id="24" name="Text 22"/>
          <p:cNvSpPr/>
          <p:nvPr/>
        </p:nvSpPr>
        <p:spPr>
          <a:xfrm>
            <a:off x="530352" y="32004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Нове покоління — Знання продукту</a:t>
            </a:r>
            <a:endParaRPr lang="en-US" sz="2800" dirty="0"/>
          </a:p>
        </p:txBody>
      </p:sp>
      <p:sp>
        <p:nvSpPr>
          <p:cNvPr id="25" name="Shape 23"/>
          <p:cNvSpPr/>
          <p:nvPr/>
        </p:nvSpPr>
        <p:spPr>
          <a:xfrm>
            <a:off x="548640" y="397764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0352" y="4206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напрямів  ·  12 ліній  ·  55 продуктів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0352" y="4663440"/>
            <a:ext cx="67665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Повний посібник: що робить кожен продукт, на якій технології, для якого волосся і як застосовується.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509760" y="594360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09 /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4000" dirty="0"/>
          </a:p>
        </p:txBody>
      </p:sp>
      <p:pic>
        <p:nvPicPr>
          <p:cNvPr id="4" name="Image 0" descr="dualsenses/img/range-scal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783448"/>
            <a:ext cx="4297680" cy="245646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збалансована шкіра голови з дерматологічно схваленими рішеннями під конкретну потребу.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F6F7"/>
          </a:solidFill>
          <a:ln w="9525">
            <a:solidFill>
              <a:srgbClr val="E2F6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цільовий актив у кожному продукті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Жирність, лупа, чутливість, сухість, порідіння — догляд починається зі шкіри голови.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Clarifying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Глибоке очищення. Видаляє залишки стайлінгу, жир і мінеральні відкладення, не пересушуючи. З екстрактом білого чаю.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Anti-Dandruff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 Octopirox® і Zinc-PCA. Помітно зменшує лупу та запобігає її поверненню за регулярного використання.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 формі піни, гранично м’який. Для чутливої шкіри голови, схильної до подразнення. Очищає без відчуття стягнутості.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Shampoo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 кофеїном і panthenol. Активізує та освіжає шкіру голови — волосся виглядає та відчувається щільнішим.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Anti-Hair Loss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з кофеїном, panthenol та екстрактом кори верби. Помітно зміцнює волокно, знижуючи ризик ламкості.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Densifying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для видимої щільності. Працює на шкірі голови, не змивається, щоденне застосування.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Rebalance &amp; Hydrate Fluid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 екстрактом червоних водоростей. Миттєво знімає сухість і стягнутість, відновлює баланс вологи. Не змивається.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Sensitive Foam Shampoo не містить FadeStop Formula.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  ·  НОВА ЛІНІЯ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4000" dirty="0"/>
          </a:p>
        </p:txBody>
      </p:sp>
      <p:pic>
        <p:nvPicPr>
          <p:cNvPr id="4" name="Image 0" descr="dualsenses/img/range-hydr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1509" y="640080"/>
            <a:ext cx="239082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Миттєве зволоження та легкість волосся.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2EEFE"/>
          </a:solidFill>
          <a:ln w="9525">
            <a:solidFill>
              <a:srgbClr val="E2EEF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Зневоднене, але непошкоджене волосся — і кожен клієнт, який боїться, що зволоження обтяжить його волосся.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Миттєве зволоження з першого миття.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Покращена еластичність волосини.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Hydrating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Миттєве тривале зволоження за регулярного використання.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розчісує та пригладжує волоски, що стирчать.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5-in-1 Hydrating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зволожує, живить і полегшує розчісування.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Миттєвий антистатичний ефект.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Термозахист до 230°C / 446°F.</a:t>
            </a:r>
            <a:endParaRPr lang="en-US" sz="880" dirty="0"/>
          </a:p>
        </p:txBody>
      </p:sp>
      <p:sp>
        <p:nvSpPr>
          <p:cNvPr id="22" name="Text 19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Понад 80% учасників підтвердили миттєве відчуття зволоженості без обтяження волосся. Test D/USA, 154 stylists, 2025.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4000" dirty="0"/>
          </a:p>
        </p:txBody>
      </p:sp>
      <p:pic>
        <p:nvPicPr>
          <p:cNvPr id="4" name="Image 0" descr="dualsenses/img/range-richrepai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3656" y="640080"/>
            <a:ext cx="3866528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Миттєве відновлення, що повертає назад рік пошкоджень.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CF2DC"/>
          </a:solidFill>
          <a:ln w="9525">
            <a:solidFill>
              <a:srgbClr val="FCF2D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Сухе, пошкоджене, хімічно навантажене волосся. Класичний порятунок для зруйнованої волосини.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відновлює структуру та пробуджує природний блиск. З FadeStop за кожного миття.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полегшує розчісування та ефективно зменшує ламкість.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Відновлює волокно до 100% за 60 секунд. Дія зсередини.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Шість дій разом: блиск, м’якість, еластичність, anti-frizz, здорові кінчики, менше ламкості.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Restoring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Дарує м’якість і блиск, полегшує розчісування та укладання.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 глибокого відновлення для найпошкодженішого волосся.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IntraLipid: відновлює ліпіди, втрачені всередині волосини, та відновлює ліпідну структуру кутикули.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4000" dirty="0"/>
          </a:p>
        </p:txBody>
      </p:sp>
      <p:pic>
        <p:nvPicPr>
          <p:cNvPr id="4" name="Image 0" descr="dualsenses/img/range-bondpr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77500"/>
            <a:ext cx="4297680" cy="18683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 99% менше ламкості та до 20× міцніше, стійкіше волосся.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CEFF2"/>
          </a:solidFill>
          <a:ln w="9525">
            <a:solidFill>
              <a:srgbClr val="ECEFF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Тонке, крихке волосся, що ламається. Волосся після освітлення, фарбування чи термічного навантаження.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Pre-Wash Cortex Filler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Перший крок перед миттям. Заповнює порожнечі в кортексі, щоб увесь догляд працював краще.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Shampoo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дає догляд і структуру. Зміцнює ослаблене волосся за кожного миття.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Fortifying Conditioner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Помітно зменшує ламкість і захищає від механічних пошкоджень під час розчісування.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Structure Spray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Миттєвий і тривалий захист кутикули та термозахист.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Зміцнює волокно до 100% за 60 секунд, не обтяжуючи.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Day &amp; Night Bond Booster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інтенсивного зміцнення. Стабілізує мережу зв’язків удень і вночі.</a:t>
            </a:r>
            <a:endParaRPr lang="en-US" sz="880" dirty="0"/>
          </a:p>
        </p:txBody>
      </p:sp>
      <p:sp>
        <p:nvSpPr>
          <p:cNvPr id="34" name="Text 31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Амінокислоти та пептиди проникають у кортекс, а екстракти червоних і бурих водоростей утворюють нові іонні зв’язки з білками волосся.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4000" dirty="0"/>
          </a:p>
        </p:txBody>
      </p:sp>
      <p:pic>
        <p:nvPicPr>
          <p:cNvPr id="4" name="Image 0" descr="dualsenses/img/range-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9207" y="640080"/>
            <a:ext cx="389542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Зберігає колір волосся яскравим до 100 днів.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E2EE"/>
          </a:solidFill>
          <a:ln w="9525">
            <a:solidFill>
              <a:srgbClr val="FFE2E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Фарбоване волосся, тонке та середнє. Базовий вибір для кожного клієнта з фарбуванням.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розкриває сяйво кольору. З FadeStop мінімізує вимивання за кожного застосування.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Полегшує розчісування та закриває кутикулу, щоб колір відбивав більше світла.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Блиск, легке розчісування та захист кольору перед укладанням.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Repair &amp; Radiance Balm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balm. Посилює яскравість кольору, зменшує січення та захищає від UV.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ампула. Зберігає салонний колір яскравим до 22 застосувань шампуню.</a:t>
            </a:r>
            <a:endParaRPr lang="en-US" sz="880" dirty="0"/>
          </a:p>
        </p:txBody>
      </p:sp>
      <p:sp>
        <p:nvSpPr>
          <p:cNvPr id="30" name="Text 27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Luminescine: перетворює невидиме UV-світло на видиме, забезпечуючи вражаюче сяйво кольору.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4000" dirty="0"/>
          </a:p>
        </p:txBody>
      </p:sp>
      <p:pic>
        <p:nvPicPr>
          <p:cNvPr id="4" name="Image 0" descr="dualsenses/img/range-colorx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3699" y="640080"/>
            <a:ext cx="35264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Зберігає колір яскравим до 100 днів — з насиченішим живленням.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ADCE7"/>
          </a:solidFill>
          <a:ln w="9525">
            <a:solidFill>
              <a:srgbClr val="FADCE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Фарбоване волосся зі щільною, густою або жорсткою структурою, якому потрібно більше живлення, ніж дає лінія Color.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Той самий захист кольору, що й у лінії Color, у насиченішій формулі для вимогливого волосся.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Інтенсивне живлення та слухняність щільного волосся без втрати сяйва кольору.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маска за одну хвилину — живлення та захист кольору за 60 секунд.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 для глибокого живлення та максимальної стійкості кольору.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Нове: Color і Color Extra Rich тепер мають один кольоровий код і один аромат — єдиний, сильніший блок догляду за кольором на полиці.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4000" dirty="0"/>
          </a:p>
        </p:txBody>
      </p:sp>
      <p:pic>
        <p:nvPicPr>
          <p:cNvPr id="4" name="Image 0" descr="dualsenses/img/range-blond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1063928"/>
            <a:ext cx="4297680" cy="189550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зменшує жовті тони, довше зберігаючи блонд холодним.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EE4F6"/>
          </a:solidFill>
          <a:ln w="9525">
            <a:solidFill>
              <a:srgbClr val="EEE4F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Світле, освітлене, мельоване та сиве волосся.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Нейтралізує небажані жовті тони за кожного миття.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Anti-Yellow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Доповнює шампунь — холодний результат і легке розчісування разом.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 прямими пігментами. 2 хвилини для легкого освіження, до 5 — для інтенсивного тонування. Працювати в рукавичках.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Conditioner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Та сама логіка, що й у шампуню, плюс живлення. Ідеально між фарбуваннями.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548640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31520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Brilliance Serum Spray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731520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Блиск і захист для чутливого освітленого волосся.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3367278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3367278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550158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3550158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маска з anti-yellow дією за 60 секунд.</a:t>
            </a:r>
            <a:endParaRPr lang="en-US" sz="880" dirty="0"/>
          </a:p>
        </p:txBody>
      </p:sp>
      <p:sp>
        <p:nvSpPr>
          <p:cNvPr id="34" name="Shape 31"/>
          <p:cNvSpPr/>
          <p:nvPr/>
        </p:nvSpPr>
        <p:spPr>
          <a:xfrm>
            <a:off x="6185916" y="4773168"/>
            <a:ext cx="2635758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6185916" y="4773168"/>
            <a:ext cx="50292" cy="100584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6368796" y="485546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7" name="Text 34"/>
          <p:cNvSpPr/>
          <p:nvPr/>
        </p:nvSpPr>
        <p:spPr>
          <a:xfrm>
            <a:off x="6368796" y="5202936"/>
            <a:ext cx="230657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 для освітленого волосся, якому потрібне глибоке відновлення.</a:t>
            </a:r>
            <a:endParaRPr lang="en-US" sz="880" dirty="0"/>
          </a:p>
        </p:txBody>
      </p:sp>
      <p:sp>
        <p:nvSpPr>
          <p:cNvPr id="38" name="Text 35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Purple Toning Shampoo не містить FadeStop Formula. Час витримки визначає інтенсивність тонування.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4000" dirty="0"/>
          </a:p>
        </p:txBody>
      </p:sp>
      <p:pic>
        <p:nvPicPr>
          <p:cNvPr id="4" name="Image 0" descr="dualsenses/img/range-s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72087" y="640080"/>
            <a:ext cx="3349666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захищає та відновлює волосся, що постраждало від сонця, лише за одну хвилину.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FF4D9"/>
          </a:solidFill>
          <a:ln w="9525">
            <a:solidFill>
              <a:srgbClr val="FFF4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UVA/UVB фільтри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Літо, море, басейн. Необхідний для фарбованого та світлого волосся на сонці.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After-Sun Hair &amp; Body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Очищає волосся й тіло за один крок.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Ефективно видаляє сіль, хлор і залишки морської та басейнової води.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UV Protect Spray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Миттєвий захист від сонця, хлору та морської води.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Захищає колір від вигоряння під UV і запобігає втраті вологи.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554480"/>
          </a:xfrm>
          <a:prstGeom prst="roundRect">
            <a:avLst>
              <a:gd name="adj" fmla="val 294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55448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відновлює волосся за 60 секунд.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Відновлює втрачену вологу та повертає м’якість і блиск.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4000" dirty="0"/>
          </a:p>
        </p:txBody>
      </p:sp>
      <p:pic>
        <p:nvPicPr>
          <p:cNvPr id="4" name="Image 0" descr="dualsenses/img/range-volum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15950" y="640080"/>
            <a:ext cx="2661941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Миттєвий об’єм — волосся до 2× густіше.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4E9F7"/>
          </a:solidFill>
          <a:ln w="9525">
            <a:solidFill>
              <a:srgbClr val="E4E9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Рисовий протеїн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Тонке, безживне волосся без об’єму — якому не підходять важкі продукти.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Очищає та надає миттєвого об’єму від коренів, не обтяжуючи.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Полегшує розчісування та зволожує, зберігаючи об’єм — догляд без обтяження.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46304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для видимої та відчутної густоти.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Нове: тепер має базовий аромат лінії.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4000" dirty="0"/>
          </a:p>
        </p:txBody>
      </p:sp>
      <p:pic>
        <p:nvPicPr>
          <p:cNvPr id="4" name="Image 0" descr="dualsenses/img/range-smoot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0" y="873926"/>
            <a:ext cx="4297680" cy="22755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зменшує та контролює пухнастість до 72 годин.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F3ECF8"/>
          </a:solidFill>
          <a:ln w="9525">
            <a:solidFill>
              <a:srgbClr val="F3ECF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Олія Kukui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Неслухняне волосся, схильне до пухнастості — особливо у вологу погоду.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Очищає та починає контроль пухнастості з першого кроку.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4306824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306824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489704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4489704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М’якість, слухняність і легке розчісування складного волосся.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8065008" y="358444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065008" y="358444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247888" y="366674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247888" y="401421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розгладжувальна маска за 60 секунд — помітно гладкіший результат.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548640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48640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31520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731520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Шість дій на довжині та кінчиках з акцентом на розгладження та блиск.</a:t>
            </a:r>
            <a:endParaRPr lang="en-US" sz="880" dirty="0"/>
          </a:p>
        </p:txBody>
      </p:sp>
      <p:sp>
        <p:nvSpPr>
          <p:cNvPr id="26" name="Shape 23"/>
          <p:cNvSpPr/>
          <p:nvPr/>
        </p:nvSpPr>
        <p:spPr>
          <a:xfrm>
            <a:off x="4306824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4306824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489704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Taming Oil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89704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Фінішна олія. Інтенсивний блиск і стійкість до вологості без відчуття жирності.</a:t>
            </a:r>
            <a:endParaRPr lang="en-US" sz="880" dirty="0"/>
          </a:p>
        </p:txBody>
      </p:sp>
      <p:sp>
        <p:nvSpPr>
          <p:cNvPr id="30" name="Shape 27"/>
          <p:cNvSpPr/>
          <p:nvPr/>
        </p:nvSpPr>
        <p:spPr>
          <a:xfrm>
            <a:off x="8065008" y="4773168"/>
            <a:ext cx="3575304" cy="1005840"/>
          </a:xfrm>
          <a:prstGeom prst="roundRect">
            <a:avLst>
              <a:gd name="adj" fmla="val 454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065008" y="4773168"/>
            <a:ext cx="50292" cy="100584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8247888" y="4855464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33" name="Text 30"/>
          <p:cNvSpPr/>
          <p:nvPr/>
        </p:nvSpPr>
        <p:spPr>
          <a:xfrm>
            <a:off x="8247888" y="5202936"/>
            <a:ext cx="324612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 для глибокого та стійкого розгладження й слухняності.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ФІЛОСОФІЯ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Чому це називається Dualsenses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920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Кожен продукт Dualsenses працює на двох рівнях одночасно: дає миттєвий видимий результат від першого застосування і за регулярного використання вибудовує довготривале покращення структури волосся.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880360"/>
            <a:ext cx="3520440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МИТТЄВИЙ РЕЗУЛЬТАТ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77240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Видимий і відчутний з першого миття: блиск, м’якість, легке розчісування, об’єм або контроль пухнастості — залежно від лінії.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79392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79392" y="2880360"/>
            <a:ext cx="3520440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07992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ДОВГОТРИВАЛА ДІЯ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07992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 регулярного використання волосся стає міцнішим, колір тримається довше, а шкіра голови повертається до балансу.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010144" y="2880360"/>
            <a:ext cx="3520440" cy="1965960"/>
          </a:xfrm>
          <a:prstGeom prst="roundRect">
            <a:avLst>
              <a:gd name="adj" fmla="val 2326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0144" y="2880360"/>
            <a:ext cx="3520440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38744" y="3108960"/>
            <a:ext cx="3063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САЛОННА ЛОГІКА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8238744" y="3456432"/>
            <a:ext cx="306324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Ті самі активні компоненти, що й у салонних послугах. Домашній догляд продовжує роботу, розпочату в кріслі.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5074920"/>
            <a:ext cx="11091672" cy="1051560"/>
          </a:xfrm>
          <a:prstGeom prst="roundRect">
            <a:avLst>
              <a:gd name="adj" fmla="val 4348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5212080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СИСТЕМА У 3 КРОКИ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77240" y="5504688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1. ШАМПУНЬ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м’яко очищає та запечатує колір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2. CONDITIONER / МАСКА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відновлює та живить   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3. LEAVE-IN</a:t>
            </a:r>
            <a:pPr indent="0" marL="0">
              <a:buNone/>
            </a:pPr>
            <a:r>
              <a:rPr lang="en-US" sz="105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  захищає та завершує</a:t>
            </a:r>
            <a:endParaRPr lang="en-US" sz="1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6766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4000" dirty="0"/>
          </a:p>
        </p:txBody>
      </p:sp>
      <p:pic>
        <p:nvPicPr>
          <p:cNvPr id="4" name="Image 0" descr="dualsenses/img/range-curl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30738" y="640080"/>
            <a:ext cx="2632364" cy="27432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938528"/>
            <a:ext cx="6858000" cy="27432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02920" y="2029968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Миттєво зволожує та підкреслює локони.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02920" y="2651760"/>
            <a:ext cx="6858000" cy="402336"/>
          </a:xfrm>
          <a:prstGeom prst="roundRect">
            <a:avLst>
              <a:gd name="adj" fmla="val 11364"/>
            </a:avLst>
          </a:prstGeom>
          <a:solidFill>
            <a:srgbClr val="E6F1E4"/>
          </a:solidFill>
          <a:ln w="9525">
            <a:solidFill>
              <a:srgbClr val="E6F1E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651760"/>
            <a:ext cx="64922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5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   </a:t>
            </a:r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Гідролізований крохмаль + гліцерин  (НОВЕ)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502920" y="3163824"/>
            <a:ext cx="6858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Кучеряве, хвилясте волосся та волосся після хімічної завивки, якому потрібні і форма, і зволоження.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548640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48640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Shampoo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731520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Очищає та зволожує, водночас збираючи локон у чисту спіраль.</a:t>
            </a:r>
            <a:endParaRPr lang="en-US" sz="880" dirty="0"/>
          </a:p>
        </p:txBody>
      </p:sp>
      <p:sp>
        <p:nvSpPr>
          <p:cNvPr id="14" name="Shape 11"/>
          <p:cNvSpPr/>
          <p:nvPr/>
        </p:nvSpPr>
        <p:spPr>
          <a:xfrm>
            <a:off x="3367278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3367278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550158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Conditioner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550158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Зволоження та еластичність із чітким локоном і без обтяження.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185916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185916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368796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Bundling Spray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6368796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Leave-in. Нова однофазна прозора формула: краща фіксація, вирівнювання та форма спіралі.</a:t>
            </a:r>
            <a:endParaRPr lang="en-US" sz="880" dirty="0"/>
          </a:p>
        </p:txBody>
      </p:sp>
      <p:sp>
        <p:nvSpPr>
          <p:cNvPr id="22" name="Shape 19"/>
          <p:cNvSpPr/>
          <p:nvPr/>
        </p:nvSpPr>
        <p:spPr>
          <a:xfrm>
            <a:off x="9004554" y="3584448"/>
            <a:ext cx="2635758" cy="1463040"/>
          </a:xfrm>
          <a:prstGeom prst="roundRect">
            <a:avLst>
              <a:gd name="adj" fmla="val 312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004554" y="3584448"/>
            <a:ext cx="50292" cy="146304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187434" y="3666744"/>
            <a:ext cx="230657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9187434" y="4014216"/>
            <a:ext cx="230657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ампула. Покращує еластичність локона до одного тижня.</a:t>
            </a:r>
            <a:endParaRPr lang="en-US" sz="880" dirty="0"/>
          </a:p>
        </p:txBody>
      </p:sp>
      <p:sp>
        <p:nvSpPr>
          <p:cNvPr id="26" name="Text 23"/>
          <p:cNvSpPr/>
          <p:nvPr/>
        </p:nvSpPr>
        <p:spPr>
          <a:xfrm>
            <a:off x="548640" y="6327648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 технологія: гідролізований крохмаль і гліцерин замінюють молочний протеїн. Нові назви «bundling» чітко вказують на дію та відрізняють лінію від нової Pure Hydration.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549640" y="749808"/>
            <a:ext cx="3108960" cy="1417320"/>
          </a:xfrm>
          <a:prstGeom prst="roundRect">
            <a:avLst>
              <a:gd name="adj" fmla="val 3226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78240" y="868680"/>
            <a:ext cx="27432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6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8778240" y="1097280"/>
            <a:ext cx="26974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кофеїн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02920" y="1938528"/>
            <a:ext cx="7863840" cy="27432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202996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Догляд в один крок — для волосся й тіла.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2542032"/>
            <a:ext cx="11155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КОГО 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Клієнт-чоловік, якому потрібен один продукт, швидко й без компромісів у якості.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Hair &amp; Body Shampoo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Очищає та освіжає волосся й тіло одночасно. Guarana та кофеїн тонізують шкіру голови.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Новий аромат, свіжіший і сучасніший.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 світло-сіра упаковка, простіша для переробки.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6185916" y="2962656"/>
            <a:ext cx="5454396" cy="1600200"/>
          </a:xfrm>
          <a:prstGeom prst="roundRect">
            <a:avLst>
              <a:gd name="adj" fmla="val 2857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85916" y="2962656"/>
            <a:ext cx="50292" cy="1600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68796" y="3044952"/>
            <a:ext cx="5125212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 ЗАПАМ’ЯТАТИ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68796" y="3392424"/>
            <a:ext cx="512521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більш специфічних потреб клієнт-чоловік тепер спрямовується до інших ліній: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Лупа або чутливість → Scalp Specialist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Порідіння → Scalp Specialist Densifying</a:t>
            </a:r>
            <a:endParaRPr lang="en-US" sz="88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8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·  Пошкодження → Bond Pro або Rich Repair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 аромату  ·  1/2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 — частина враження і часто причина, з якої клієнт купує знову.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ВЕРХНІ НОТИ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СЕРЦЕ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БАЗА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Білий персик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Конвалія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Musks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Радісний аромат із фруктовою свіжістю та ніжними білими квітами, оточений насиченою musky-деревною базою.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576072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Апельсин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Троянда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Ірис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Квітково-трояндовий аромат зі свіжим апельсином і мандарином та зеленим штрихом, що переходить у теплу musky-деревну базу.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9776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4032504"/>
            <a:ext cx="45720" cy="45720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9776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Персик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Tiare · біла квітка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9776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Мигдалеве молоко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9776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М’який фруктовий аромат, що поєднує персик і нектарин із сонячною frangipani та завершується пудровою деревною musk базою.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5445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599432"/>
            <a:ext cx="45720" cy="45720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5445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Grapefruit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Півонія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5445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5445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Освіжаючий аромат із яскравими зеленими цитрусовими нотами, прозорим квітковим серцем і м’якою деревною musk базою.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51114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166360"/>
            <a:ext cx="45720" cy="45720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51114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Озонові ноти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Квітка вишні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51114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Геліотроп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51114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Свіжий і світлий аромат із прохолодними водними нотами та насиченим квітковим серцем, що тане в м’якій вуалі білого musk.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6784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48640" y="5733288"/>
            <a:ext cx="45720" cy="45720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13232" y="56784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269748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Мандарин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411480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Троянда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532120" y="56784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6949440" y="56784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Елегантний східний аромат із соковитим цитрусовим відкриттям, нотами троянди та жасмину, чуттєвим patchouli та musk.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48640" y="62453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АРОМАТИ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 аромату  ·  2/2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30352" y="1847088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Аромат — частина враження і часто причина, з якої клієнт купує знову.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2331720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ЛІНІЯ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69748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ВЕРХНІ НОТИ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411480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СЕРЦЕ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5532120" y="23317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БАЗА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6949440" y="2331720"/>
            <a:ext cx="46908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4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ОПИС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8640" y="2633472"/>
            <a:ext cx="11091672" cy="0"/>
          </a:xfrm>
          <a:prstGeom prst="line">
            <a:avLst/>
          </a:prstGeom>
          <a:noFill/>
          <a:ln w="12700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48640" y="2779776"/>
            <a:ext cx="45720" cy="45720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2724912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9748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Чай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11480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Гарденія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32120" y="272491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949440" y="2724912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Світлий аромат із соковитим персиком і сяйливим бергамотом, що переходить у чайний лист і білі квіти з osmanthus, на кремовій musky базі.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548640" y="3291840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8640" y="3346704"/>
            <a:ext cx="45720" cy="45720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3232" y="3291840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9748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Зелене листя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11480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Морські ноти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532120" y="3291840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White musks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949440" y="3291840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Свіжий квітковий аромат із яскравими нотами лимонної цедри та зеленими відтінками, на теплій базі з амбри та деревини.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48640" y="3858768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640" y="3913632"/>
            <a:ext cx="45720" cy="45720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3858768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69748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Blackcherry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11480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Конвалія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532120" y="3858768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Сандал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49440" y="3858768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М’який і чуттєвий аромат із зеленою грушею та ягідними нотами, прозорим квітковим серцем і кремовою musky-деревною базою.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425696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4480560"/>
            <a:ext cx="45720" cy="45720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" y="4425696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269748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Ананас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11480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Троянда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532120" y="4425696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Patchouli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949440" y="4425696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Жіночний floriental аромат із яскравими нотами лимона та соковитими тропічними фруктами, освітлений трояндою, жасмином та ірисом.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48640" y="4992624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48640" y="5047488"/>
            <a:ext cx="45720" cy="45720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13232" y="4992624"/>
            <a:ext cx="1920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269748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Яблуко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411480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Герань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5532120" y="4992624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Амбра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6949440" y="4992624"/>
            <a:ext cx="46908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9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Яскравий і чоловічий аромат зі свіжими нотами яблука, ананаса та грейпфрута, квітково-ароматичним серцем і глибокою базою з амброво-деревних нот.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48640" y="5559552"/>
            <a:ext cx="11091672" cy="0"/>
          </a:xfrm>
          <a:prstGeom prst="line">
            <a:avLst/>
          </a:prstGeom>
          <a:noFill/>
          <a:ln w="6350">
            <a:solidFill>
              <a:srgbClr val="E7E9EE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 КРІСЛІ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Від потреби до лінії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Найшвидший спосіб обрати: запитайте, що турбує клієнта, і йдіть по рядку.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«Ламається, і є посічені кінчики»</a:t>
            </a:r>
            <a:endParaRPr lang="en-US" sz="980" dirty="0"/>
          </a:p>
        </p:txBody>
      </p:sp>
      <p:sp>
        <p:nvSpPr>
          <p:cNvPr id="7" name="Text 5"/>
          <p:cNvSpPr/>
          <p:nvPr/>
        </p:nvSpPr>
        <p:spPr>
          <a:xfrm>
            <a:off x="374904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06908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6217920" y="237744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237744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«Сухе й пошкоджене»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9418320" y="237744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9738360" y="237744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«Просто зневоднене, але не пошкоджене»</a:t>
            </a:r>
            <a:endParaRPr lang="en-US" sz="980" dirty="0"/>
          </a:p>
        </p:txBody>
      </p:sp>
      <p:sp>
        <p:nvSpPr>
          <p:cNvPr id="15" name="Text 13"/>
          <p:cNvSpPr/>
          <p:nvPr/>
        </p:nvSpPr>
        <p:spPr>
          <a:xfrm>
            <a:off x="374904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06908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217920" y="3035808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0" y="3035808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«Мій колір швидко вимивається»</a:t>
            </a:r>
            <a:endParaRPr lang="en-US" sz="980" dirty="0"/>
          </a:p>
        </p:txBody>
      </p:sp>
      <p:sp>
        <p:nvSpPr>
          <p:cNvPr id="19" name="Text 17"/>
          <p:cNvSpPr/>
          <p:nvPr/>
        </p:nvSpPr>
        <p:spPr>
          <a:xfrm>
            <a:off x="9418320" y="3035808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738360" y="3035808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 /  Color Extra Rich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«Мій блонд жовтіє»</a:t>
            </a:r>
            <a:endParaRPr lang="en-US" sz="980" dirty="0"/>
          </a:p>
        </p:txBody>
      </p:sp>
      <p:sp>
        <p:nvSpPr>
          <p:cNvPr id="23" name="Text 21"/>
          <p:cNvSpPr/>
          <p:nvPr/>
        </p:nvSpPr>
        <p:spPr>
          <a:xfrm>
            <a:off x="374904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06908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217920" y="3694176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0" y="3694176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«Свербить / лупа / швидко жирніє»</a:t>
            </a:r>
            <a:endParaRPr lang="en-US" sz="980" dirty="0"/>
          </a:p>
        </p:txBody>
      </p:sp>
      <p:sp>
        <p:nvSpPr>
          <p:cNvPr id="27" name="Text 25"/>
          <p:cNvSpPr/>
          <p:nvPr/>
        </p:nvSpPr>
        <p:spPr>
          <a:xfrm>
            <a:off x="9418320" y="3694176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738360" y="3694176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«Бачу порідіння»</a:t>
            </a:r>
            <a:endParaRPr lang="en-US" sz="980" dirty="0"/>
          </a:p>
        </p:txBody>
      </p:sp>
      <p:sp>
        <p:nvSpPr>
          <p:cNvPr id="31" name="Text 29"/>
          <p:cNvSpPr/>
          <p:nvPr/>
        </p:nvSpPr>
        <p:spPr>
          <a:xfrm>
            <a:off x="374904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06908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  Densifying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217920" y="4352544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4352544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«Немає об’єму, волосся безживне»</a:t>
            </a:r>
            <a:endParaRPr lang="en-US" sz="980" dirty="0"/>
          </a:p>
        </p:txBody>
      </p:sp>
      <p:sp>
        <p:nvSpPr>
          <p:cNvPr id="35" name="Text 33"/>
          <p:cNvSpPr/>
          <p:nvPr/>
        </p:nvSpPr>
        <p:spPr>
          <a:xfrm>
            <a:off x="9418320" y="4352544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738360" y="4352544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4864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152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«Пухнаститься від вологи»</a:t>
            </a:r>
            <a:endParaRPr lang="en-US" sz="980" dirty="0"/>
          </a:p>
        </p:txBody>
      </p:sp>
      <p:sp>
        <p:nvSpPr>
          <p:cNvPr id="39" name="Text 37"/>
          <p:cNvSpPr/>
          <p:nvPr/>
        </p:nvSpPr>
        <p:spPr>
          <a:xfrm>
            <a:off x="374904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06908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5010912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400800" y="5010912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«Хочу, щоб локони були виразними»</a:t>
            </a:r>
            <a:endParaRPr lang="en-US" sz="980" dirty="0"/>
          </a:p>
        </p:txBody>
      </p:sp>
      <p:sp>
        <p:nvSpPr>
          <p:cNvPr id="43" name="Text 41"/>
          <p:cNvSpPr/>
          <p:nvPr/>
        </p:nvSpPr>
        <p:spPr>
          <a:xfrm>
            <a:off x="9418320" y="5010912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9738360" y="5010912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54864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3152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«Усе літо проводжу на морі»</a:t>
            </a:r>
            <a:endParaRPr lang="en-US" sz="980" dirty="0"/>
          </a:p>
        </p:txBody>
      </p:sp>
      <p:sp>
        <p:nvSpPr>
          <p:cNvPr id="47" name="Text 45"/>
          <p:cNvSpPr/>
          <p:nvPr/>
        </p:nvSpPr>
        <p:spPr>
          <a:xfrm>
            <a:off x="374904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406908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217920" y="5669280"/>
            <a:ext cx="5486400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400800" y="5669280"/>
            <a:ext cx="30175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i="1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«Хочу щось швидке, один продукт»</a:t>
            </a:r>
            <a:endParaRPr lang="en-US" sz="980" dirty="0"/>
          </a:p>
        </p:txBody>
      </p:sp>
      <p:sp>
        <p:nvSpPr>
          <p:cNvPr id="51" name="Text 49"/>
          <p:cNvSpPr/>
          <p:nvPr/>
        </p:nvSpPr>
        <p:spPr>
          <a:xfrm>
            <a:off x="9418320" y="5669280"/>
            <a:ext cx="274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→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9738360" y="5669280"/>
            <a:ext cx="18288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РЕКОМЕНДАЦІЯ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Рутина, яку ви рекомендуєте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Три рівні залученості. Почніть із того, що підходить клієнту, і будуйте далі.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377440"/>
            <a:ext cx="3520440" cy="64008"/>
          </a:xfrm>
          <a:prstGeom prst="rect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БАЗОВИЙ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04672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2 продукти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822960" y="341071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 лінії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22960" y="3730752"/>
            <a:ext cx="91440" cy="91440"/>
          </a:xfrm>
          <a:prstGeom prst="ellipse">
            <a:avLst/>
          </a:prstGeom>
          <a:solidFill>
            <a:srgbClr val="9AA0AB"/>
          </a:solidFill>
          <a:ln w="12700">
            <a:solidFill>
              <a:srgbClr val="9AA0A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24128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 лінії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804672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Мінімально правильний догляд. Уже краще за те, чим клієнт користується сьогодні.</a:t>
            </a:r>
            <a:endParaRPr lang="en-US" sz="920" dirty="0"/>
          </a:p>
        </p:txBody>
      </p:sp>
      <p:sp>
        <p:nvSpPr>
          <p:cNvPr id="14" name="Shape 12"/>
          <p:cNvSpPr/>
          <p:nvPr/>
        </p:nvSpPr>
        <p:spPr>
          <a:xfrm>
            <a:off x="4279392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279392" y="2377440"/>
            <a:ext cx="352044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35424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ПОВНИЙ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535424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3–4 продукти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53712" y="341071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0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53712" y="373075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754880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53712" y="405079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 1–2×/тиждень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553712" y="43708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54880" y="427024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35424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Рекомендація, що дає видиму різницю за 2–3 тижні. Саме сюди варто цілитися.</a:t>
            </a:r>
            <a:endParaRPr lang="en-US" sz="920" dirty="0"/>
          </a:p>
        </p:txBody>
      </p:sp>
      <p:sp>
        <p:nvSpPr>
          <p:cNvPr id="27" name="Shape 25"/>
          <p:cNvSpPr/>
          <p:nvPr/>
        </p:nvSpPr>
        <p:spPr>
          <a:xfrm>
            <a:off x="8010144" y="2377440"/>
            <a:ext cx="3520440" cy="3383280"/>
          </a:xfrm>
          <a:prstGeom prst="roundRect">
            <a:avLst>
              <a:gd name="adj" fmla="val 135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10144" y="2377440"/>
            <a:ext cx="352044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266176" y="2606040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ІНТЕНСИВНИЙ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8266176" y="2971800"/>
            <a:ext cx="3017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5+ продуктів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284464" y="341071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485632" y="331012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Усе перелічене вище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8284464" y="373075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85632" y="363016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 щотижня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8284464" y="4050792"/>
            <a:ext cx="91440" cy="91440"/>
          </a:xfrm>
          <a:prstGeom prst="ellipse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85632" y="3950208"/>
            <a:ext cx="2834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Точковий booster / oil / balm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8266176" y="498348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Для дуже пошкодженого волосся або після інтенсивної хімічної послуги.</a:t>
            </a:r>
            <a:endParaRPr lang="en-US" sz="920" dirty="0"/>
          </a:p>
        </p:txBody>
      </p:sp>
      <p:sp>
        <p:nvSpPr>
          <p:cNvPr id="38" name="Shape 36"/>
          <p:cNvSpPr/>
          <p:nvPr/>
        </p:nvSpPr>
        <p:spPr>
          <a:xfrm>
            <a:off x="548640" y="5943600"/>
            <a:ext cx="11091672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77240" y="5943600"/>
            <a:ext cx="10607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Лінії поєднуються: наприклад, шампунь Scalp Specialist + маска Rich Repair, або рутина Bond Pro + тонування Blondes &amp; Highlights раз на тиждень.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A0A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729984"/>
            <a:ext cx="1015975" cy="12801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15975" y="6729984"/>
            <a:ext cx="1015975" cy="12801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31949" y="6729984"/>
            <a:ext cx="1015975" cy="12801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047924" y="6729984"/>
            <a:ext cx="1015975" cy="12801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063898" y="6729984"/>
            <a:ext cx="1015975" cy="12801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79873" y="6729984"/>
            <a:ext cx="1015975" cy="12801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095848" y="6729984"/>
            <a:ext cx="1015975" cy="12801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111822" y="6729984"/>
            <a:ext cx="1015975" cy="12801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127797" y="6729984"/>
            <a:ext cx="1015975" cy="12801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3771" y="6729984"/>
            <a:ext cx="1015975" cy="12801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159746" y="6729984"/>
            <a:ext cx="1015975" cy="12801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175721" y="6729984"/>
            <a:ext cx="1015975" cy="12801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011680"/>
            <a:ext cx="10972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0" b="1" spc="-3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DUALSENSES</a:t>
            </a:r>
            <a:endParaRPr lang="en-US" sz="8200" dirty="0"/>
          </a:p>
        </p:txBody>
      </p:sp>
      <p:sp>
        <p:nvSpPr>
          <p:cNvPr id="15" name="Text 13"/>
          <p:cNvSpPr/>
          <p:nvPr/>
        </p:nvSpPr>
        <p:spPr>
          <a:xfrm>
            <a:off x="530352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Миттєвий результат. Довготривала різниця.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548640" y="4114800"/>
            <a:ext cx="1463040" cy="27432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0352" y="4343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Дякую.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0352" y="489204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MLTP DISTRIBUTION · CYPRUS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НАВІГАЦІЯ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5 напрямів, 12 ліній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Спрощена навігація: клієнт спочатку знаходить свою потребу, а потім лінію.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CARE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880360"/>
            <a:ext cx="2139696" cy="45720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807208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98648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STRUCTURE OPTIMIZING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807208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807208" y="2880360"/>
            <a:ext cx="2139696" cy="45720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35224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  НОВЕ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807208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07208" y="3520440"/>
            <a:ext cx="2139696" cy="457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935224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807208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807208" y="4160520"/>
            <a:ext cx="2139696" cy="45720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35224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065776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157216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CARE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065776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65776" y="2880360"/>
            <a:ext cx="2139696" cy="457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193792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65776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65776" y="3520440"/>
            <a:ext cx="2139696" cy="45720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93792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065776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065776" y="4160520"/>
            <a:ext cx="2139696" cy="45720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93792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65776" y="480060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065776" y="4800600"/>
            <a:ext cx="2139696" cy="45720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193792" y="484632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7324344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415784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STYLE SUPPORT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324344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24344" y="2880360"/>
            <a:ext cx="2139696" cy="457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52360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324344" y="352044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24344" y="3520440"/>
            <a:ext cx="2139696" cy="45720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52360" y="356616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7324344" y="416052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324344" y="4160520"/>
            <a:ext cx="2139696" cy="457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452360" y="420624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9582912" y="2423160"/>
            <a:ext cx="2139696" cy="365760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674352" y="2423160"/>
            <a:ext cx="1956816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MEN'S CARE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9582912" y="2880360"/>
            <a:ext cx="2139696" cy="566928"/>
          </a:xfrm>
          <a:prstGeom prst="roundRect">
            <a:avLst>
              <a:gd name="adj" fmla="val 8065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9582912" y="2880360"/>
            <a:ext cx="2139696" cy="457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9710928" y="2926080"/>
            <a:ext cx="1883664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Shape 49"/>
          <p:cNvSpPr/>
          <p:nvPr/>
        </p:nvSpPr>
        <p:spPr>
          <a:xfrm>
            <a:off x="548640" y="5532120"/>
            <a:ext cx="11091672" cy="658368"/>
          </a:xfrm>
          <a:prstGeom prst="roundRect">
            <a:avLst>
              <a:gd name="adj" fmla="val 6944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777240" y="5532120"/>
            <a:ext cx="10607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ДВІ ТЕХНОЛОГІЇ В УСІЙ ЛІНІЙЦІ: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усіх продуктах  ·  </a:t>
            </a:r>
            <a:pPr indent="0" marL="0">
              <a:buNone/>
            </a:pPr>
            <a:r>
              <a:rPr lang="en-US" sz="1050" b="1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 </a:t>
            </a:r>
            <a:pPr indent="0" marL="0"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усіх шампунях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Дві технології, що об’єднують лінійку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103120"/>
            <a:ext cx="5440680" cy="6400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microPROtec complex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Система доставки активних речовин. Розподіляє активні компоненти швидко та рівномірно по всій довжині волосся, тож результат видимий і відчутний із першого застосування — і водночас захищає від вимивання кольору.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199632" y="2103120"/>
            <a:ext cx="5440680" cy="2148840"/>
          </a:xfrm>
          <a:prstGeom prst="roundRect">
            <a:avLst>
              <a:gd name="adj" fmla="val 212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99632" y="2103120"/>
            <a:ext cx="5440680" cy="6400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73952" y="233172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FadeStop Formula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473952" y="28346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 усіх шампунях Dualsenses. Активно захищає від вимивання кольору за кожного миття — навіть у лініях, не призначених спеціально для фарбованого волосся. Фарбоване волосся довше зберігає насиченість і блиск.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4526280"/>
            <a:ext cx="11091672" cy="1600200"/>
          </a:xfrm>
          <a:prstGeom prst="roundRect">
            <a:avLst>
              <a:gd name="adj" fmla="val 2857"/>
            </a:avLst>
          </a:prstGeom>
          <a:solidFill>
            <a:srgbClr val="F7F8FA"/>
          </a:solidFill>
          <a:ln w="9525">
            <a:solidFill>
              <a:srgbClr val="F7F8F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70916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500" kern="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 ЦЕ ОЗНАЧАЄ ДЛЯ КЛІЄНТА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868680" y="5138928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15568" y="5029200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Хоч би яку лінію він обрав, його колір захищений.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68680" y="5449824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15568" y="5340096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Результат видно одразу — не треба чекати тижнями.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68680" y="5760720"/>
            <a:ext cx="109728" cy="109728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15568" y="5650992"/>
            <a:ext cx="10241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Лінії поєднуються між собою без конфлікту.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6355080"/>
            <a:ext cx="105156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* Винятки з FadeStop: Blondes &amp; Highlights Purple Toning Shampoo та Scalp Specialist Sensitive Foam Shampoo.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7772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ТЕХНОЛОГІЯ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Активний компонент кожної лінії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Понад спільні технології, кожна лінія має власний характерний активний компонент.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377440"/>
            <a:ext cx="45720" cy="310896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237744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Scalp Specialist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017520" y="237744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власний актив у кожному продукті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6263640" y="237744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білий чай, червоні водорості, шавлія, кофеїн, ментол, Octopirox®, Zinc-PCA</a:t>
            </a:r>
            <a:endParaRPr lang="en-US" sz="920" dirty="0"/>
          </a:p>
        </p:txBody>
      </p:sp>
      <p:sp>
        <p:nvSpPr>
          <p:cNvPr id="9" name="Shape 7"/>
          <p:cNvSpPr/>
          <p:nvPr/>
        </p:nvSpPr>
        <p:spPr>
          <a:xfrm>
            <a:off x="548640" y="2702052"/>
            <a:ext cx="45720" cy="310896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70205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Pure Hydration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17520" y="270205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Hemisqualane + Panthenol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263640" y="270205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легкий рослинний ліпід для зволоження без обтяження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548640" y="3026664"/>
            <a:ext cx="45720" cy="310896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3232" y="302666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Rich Repair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017520" y="302666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IntraLipid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263640" y="302666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відновлює ліпіди, втрачені всередині волосини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548640" y="3351276"/>
            <a:ext cx="45720" cy="310896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335127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Bond Pro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017520" y="335127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Inter-Amino-Bond-Builder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263640" y="335127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амінокислоти, пептиди, екстракти червоних і бурих водоростей</a:t>
            </a:r>
            <a:endParaRPr lang="en-US" sz="920" dirty="0"/>
          </a:p>
        </p:txBody>
      </p:sp>
      <p:sp>
        <p:nvSpPr>
          <p:cNvPr id="21" name="Shape 19"/>
          <p:cNvSpPr/>
          <p:nvPr/>
        </p:nvSpPr>
        <p:spPr>
          <a:xfrm>
            <a:off x="548640" y="3675888"/>
            <a:ext cx="45720" cy="310896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13232" y="367588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017520" y="367588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367588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перетворює невидиме UV-світло на видиме — вражаюче сяйво кольору</a:t>
            </a:r>
            <a:endParaRPr lang="en-US" sz="920" dirty="0"/>
          </a:p>
        </p:txBody>
      </p:sp>
      <p:sp>
        <p:nvSpPr>
          <p:cNvPr id="25" name="Shape 23"/>
          <p:cNvSpPr/>
          <p:nvPr/>
        </p:nvSpPr>
        <p:spPr>
          <a:xfrm>
            <a:off x="548640" y="4000500"/>
            <a:ext cx="45720" cy="310896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3232" y="400050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Extra Rich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017520" y="400050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B0045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400050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та сама технологія, насиченіша текстура для щільного волосся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548640" y="4325112"/>
            <a:ext cx="45720" cy="310896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13232" y="432511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Blondes &amp; Highlights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017520" y="432511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Luminescine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263640" y="432511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сяйво + нейтралізація жовтих тонів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48640" y="4649724"/>
            <a:ext cx="45720" cy="310896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13232" y="4649724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Sun Reflects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017520" y="4649724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AD7F00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Panthenol + фільтри UVA/UVB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63640" y="4649724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захист і відновлення після сонця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548640" y="4974336"/>
            <a:ext cx="45720" cy="310896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3232" y="4974336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017520" y="4974336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Рисовий протеїн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6263640" y="4974336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зміцнює волосся, не обтяжуючи його</a:t>
            </a:r>
            <a:endParaRPr lang="en-US" sz="920" dirty="0"/>
          </a:p>
        </p:txBody>
      </p:sp>
      <p:sp>
        <p:nvSpPr>
          <p:cNvPr id="41" name="Shape 39"/>
          <p:cNvSpPr/>
          <p:nvPr/>
        </p:nvSpPr>
        <p:spPr>
          <a:xfrm>
            <a:off x="548640" y="5298948"/>
            <a:ext cx="45720" cy="310896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13232" y="5298948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Just Smooth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3017520" y="5298948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Олія Kukui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263640" y="5298948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пом’якшує та запечатує кутикулу проти пухнастості</a:t>
            </a:r>
            <a:endParaRPr lang="en-US" sz="920" dirty="0"/>
          </a:p>
        </p:txBody>
      </p:sp>
      <p:sp>
        <p:nvSpPr>
          <p:cNvPr id="45" name="Shape 43"/>
          <p:cNvSpPr/>
          <p:nvPr/>
        </p:nvSpPr>
        <p:spPr>
          <a:xfrm>
            <a:off x="548640" y="5623560"/>
            <a:ext cx="45720" cy="310896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13232" y="5623560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017520" y="5623560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Гідролізований крохмаль + гліцерин  НОВЕ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6263640" y="5623560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замінює молочний протеїн — краще bundling локона</a:t>
            </a:r>
            <a:endParaRPr lang="en-US" sz="920" dirty="0"/>
          </a:p>
        </p:txBody>
      </p:sp>
      <p:sp>
        <p:nvSpPr>
          <p:cNvPr id="49" name="Shape 47"/>
          <p:cNvSpPr/>
          <p:nvPr/>
        </p:nvSpPr>
        <p:spPr>
          <a:xfrm>
            <a:off x="548640" y="5948172"/>
            <a:ext cx="45720" cy="310896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13232" y="5948172"/>
            <a:ext cx="22860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3017520" y="5948172"/>
            <a:ext cx="32004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Guarana + кофеїн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6263640" y="5948172"/>
            <a:ext cx="5394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тонізує шкіру голови, освіжає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ФОРМАТИ ПРОДУКТІВ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058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 робить кожен формат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30352" y="187452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Ті самі формати повторюються в усіх лініях. Якщо клієнт розуміє формат, він зможе обрати продукт у будь-якій лінії.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423160"/>
            <a:ext cx="2642616" cy="54864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SHAMPOO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31520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М’яко очищає та готує волосся. Завжди містить FadeStop Formula.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31520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37F82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Щодня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374136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74136" y="2423160"/>
            <a:ext cx="2642616" cy="54864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57016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CONDITIONER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57016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Полегшує розчісування, закриває кутикулу, зменшує ламкість під час розчісування.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557016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Кожне миття · 1–2 хвилини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199632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99632" y="2423160"/>
            <a:ext cx="2642616" cy="54864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82512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60SEC TREATMENT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82512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маска. Дає максимальний результат лише за 60 секунд.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82512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1–2 рази на тиждень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025128" y="242316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025128" y="2423160"/>
            <a:ext cx="2642616" cy="54864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208008" y="258775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INTENSIVE CONDITIONING SERUM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208008" y="304495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Інтенсивна ампула глибокої дії. Найсильніший відновлювальний крок лінії.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208008" y="381304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5E6C7C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Щотижня · 5–10 хвилин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548640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8640" y="4297680"/>
            <a:ext cx="2642616" cy="54864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31520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Двофазний leave-in. Полегшує розчісування, захищає та готує до укладання.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31520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 вологе волосся · не змивати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3374136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374136" y="4297680"/>
            <a:ext cx="2642616" cy="54864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57016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6 EFFECTS SERUM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3557016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Концентрована сироватка з 6 діями одночасно на довжині та кінчиках.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3557016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7B5E9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Вологе або сухе волосся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199632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199632" y="4297680"/>
            <a:ext cx="2642616" cy="54864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82512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LEAVE-IN SPRAY / FLUID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382512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Легкий щоденний захист: зволоження, термозахист, антистатична дія.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382512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Щодня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9025128" y="4297680"/>
            <a:ext cx="2642616" cy="1737360"/>
          </a:xfrm>
          <a:prstGeom prst="roundRect">
            <a:avLst>
              <a:gd name="adj" fmla="val 2632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025128" y="4297680"/>
            <a:ext cx="2642616" cy="54864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08008" y="4462272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OIL / BALM / BOOSTER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9208008" y="4919472"/>
            <a:ext cx="22860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Фініш і точкова дія: блиск, контроль, зміцнення зв’язків.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9208008" y="5687568"/>
            <a:ext cx="2286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На сухе або вологе волосся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НОВЕ ПОКОЛІННЯ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6583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 змінюється у формулі</a:t>
            </a:r>
            <a:endParaRPr lang="en-US" sz="3400" dirty="0"/>
          </a:p>
        </p:txBody>
      </p:sp>
      <p:pic>
        <p:nvPicPr>
          <p:cNvPr id="4" name="Image 0" descr="dualsenses/img/hero-updates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4049" y="658368"/>
            <a:ext cx="3854302" cy="1325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8640" y="2057400"/>
            <a:ext cx="54864" cy="1874520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A2760D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SERUM SPRAY — ПРОЗОРА ФАЗА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У Rich Repair і Curls &amp; Waves нижня фаза змінюється з молочної на прозору. Сучасніша текстура, легший результат, та сама ефективність.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279392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79392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07992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НОВА ТЕХНОЛОГІЯ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507992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Гідролізований крохмаль і гліцерин замінюють молочний протеїн. Краща фіксація, вирівнювання локона та ідеальна форма спіралі.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8010144" y="20574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010144" y="2057400"/>
            <a:ext cx="54864" cy="1874520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38744" y="22402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CURLS &amp; WAVES — НОВИЙ LEAVE-IN SPRAY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38744" y="28072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 однофазна прозора формула з покращеною фіксацією локона.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548640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48640" y="4114800"/>
            <a:ext cx="54864" cy="1874520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D6004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COLOR &amp; COLOR EXTRA RICH — СПІЛЬНИЙ АРОМАТ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777240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Лінія Color Extra Rich тепер має той самий аромат, що й Color. Єдиний досвід зі збереженням різниці за типом волосся.</a:t>
            </a:r>
            <a:endParaRPr lang="en-US" sz="1000" dirty="0"/>
          </a:p>
        </p:txBody>
      </p:sp>
      <p:sp>
        <p:nvSpPr>
          <p:cNvPr id="21" name="Shape 18"/>
          <p:cNvSpPr/>
          <p:nvPr/>
        </p:nvSpPr>
        <p:spPr>
          <a:xfrm>
            <a:off x="4279392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279392" y="4114800"/>
            <a:ext cx="54864" cy="1874520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507992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6B717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 — НОВИЙ АРОМАТ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507992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Лінія Men оновлюється новим свіжим ароматом, ближчим до сучасних тенденцій.</a:t>
            </a:r>
            <a:endParaRPr lang="en-US" sz="1000" dirty="0"/>
          </a:p>
        </p:txBody>
      </p:sp>
      <p:sp>
        <p:nvSpPr>
          <p:cNvPr id="25" name="Shape 22"/>
          <p:cNvSpPr/>
          <p:nvPr/>
        </p:nvSpPr>
        <p:spPr>
          <a:xfrm>
            <a:off x="8010144" y="4114800"/>
            <a:ext cx="3520440" cy="1874520"/>
          </a:xfrm>
          <a:prstGeom prst="roundRect">
            <a:avLst>
              <a:gd name="adj" fmla="val 2439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010144" y="4114800"/>
            <a:ext cx="54864" cy="1874520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38744" y="42976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b="1" dirty="0">
                <a:solidFill>
                  <a:srgbClr val="33499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ULTRA VOLUME — ЄДИНИЙ АРОМАТ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38744" y="4864608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Bodifying Spray тепер має базовий аромат лінії — для єдності всієї гами.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800" kern="0" dirty="0">
                <a:solidFill>
                  <a:srgbClr val="FF0066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НОВЕ ПОКОЛІННЯ 2026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10515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spc="-1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Що змінюється в лінійці та упаковці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48640" y="20574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2057400"/>
            <a:ext cx="54864" cy="120700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945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5FBE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НОВА ЛІНІЯ: PURE HYDRATION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" y="25146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Чисте зволоження без відновлення та без обтяження — потреба, якої бракувало в гамі.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48640" y="34290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3429000"/>
            <a:ext cx="54864" cy="120700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5661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2A98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БЛОНД В ОДНОМУ МІСЦІ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8862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Тонувальні продукти для блонду переходять до лінії Blondes &amp; Highlights як Purple Toning Shampoo &amp; Conditioner. Один розділ для всього догляду за блондом.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48640" y="4800600"/>
            <a:ext cx="5577840" cy="1207008"/>
          </a:xfrm>
          <a:prstGeom prst="roundRect">
            <a:avLst>
              <a:gd name="adj" fmla="val 3788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8640" y="4800600"/>
            <a:ext cx="54864" cy="120700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4937760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F7739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НОВІ НАЗВИ В CURLS &amp; WAVES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77240" y="5257800"/>
            <a:ext cx="512064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Перейменування за логікою «bundling», щоб було зрозуміло, що робить продукт, і щоб лінія відрізнялася від нової Pure Hydration.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355080" y="2057400"/>
            <a:ext cx="5285232" cy="2331720"/>
          </a:xfrm>
          <a:prstGeom prst="roundRect">
            <a:avLst>
              <a:gd name="adj" fmla="val 1961"/>
            </a:avLst>
          </a:prstGeom>
          <a:solidFill>
            <a:srgbClr val="FBFBFD"/>
          </a:solidFill>
          <a:ln w="9525">
            <a:solidFill>
              <a:srgbClr val="E7E9E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55080" y="2057400"/>
            <a:ext cx="5285232" cy="54864"/>
          </a:xfrm>
          <a:prstGeom prst="rect">
            <a:avLst/>
          </a:prstGeom>
          <a:solidFill>
            <a:srgbClr val="0A0A0F"/>
          </a:solidFill>
          <a:ln w="12700">
            <a:solidFill>
              <a:srgbClr val="0A0A0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629400" y="228600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НОВИЙ 2D DESIGN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656832" y="2852928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76288" y="2743200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Сміливіший підхід до логотипа й типографіки.</a:t>
            </a:r>
            <a:endParaRPr lang="en-US" sz="980" dirty="0"/>
          </a:p>
        </p:txBody>
      </p:sp>
      <p:sp>
        <p:nvSpPr>
          <p:cNvPr id="21" name="Shape 19"/>
          <p:cNvSpPr/>
          <p:nvPr/>
        </p:nvSpPr>
        <p:spPr>
          <a:xfrm>
            <a:off x="6656832" y="3154680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76288" y="3044952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Посилена присутність назви «Dualsenses».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6656832" y="3456432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76288" y="3346704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Ті самі кольорові коди — легке впізнавання на полиці.</a:t>
            </a:r>
            <a:endParaRPr lang="en-US" sz="980" dirty="0"/>
          </a:p>
        </p:txBody>
      </p:sp>
      <p:sp>
        <p:nvSpPr>
          <p:cNvPr id="25" name="Shape 23"/>
          <p:cNvSpPr/>
          <p:nvPr/>
        </p:nvSpPr>
        <p:spPr>
          <a:xfrm>
            <a:off x="6656832" y="3758184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76288" y="3648456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Від металіку до сучаснішого матового фінішу.</a:t>
            </a:r>
            <a:endParaRPr lang="en-US" sz="980" dirty="0"/>
          </a:p>
        </p:txBody>
      </p:sp>
      <p:sp>
        <p:nvSpPr>
          <p:cNvPr id="27" name="Shape 25"/>
          <p:cNvSpPr/>
          <p:nvPr/>
        </p:nvSpPr>
        <p:spPr>
          <a:xfrm>
            <a:off x="6656832" y="4059936"/>
            <a:ext cx="91440" cy="91440"/>
          </a:xfrm>
          <a:prstGeom prst="ellipse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76288" y="3950208"/>
            <a:ext cx="45262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Текст перебудовано для кращої читабельності.</a:t>
            </a:r>
            <a:endParaRPr lang="en-US" sz="980" dirty="0"/>
          </a:p>
        </p:txBody>
      </p:sp>
      <p:sp>
        <p:nvSpPr>
          <p:cNvPr id="29" name="Shape 27"/>
          <p:cNvSpPr/>
          <p:nvPr/>
        </p:nvSpPr>
        <p:spPr>
          <a:xfrm>
            <a:off x="6355080" y="4526280"/>
            <a:ext cx="5285232" cy="1234440"/>
          </a:xfrm>
          <a:prstGeom prst="roundRect">
            <a:avLst>
              <a:gd name="adj" fmla="val 3704"/>
            </a:avLst>
          </a:prstGeom>
          <a:solidFill>
            <a:srgbClr val="EFF1F3"/>
          </a:solidFill>
          <a:ln w="9525">
            <a:solidFill>
              <a:srgbClr val="EFF1F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468172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MEN: НОВИЙ КОЛІР УПАКОВКИ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6629400" y="498348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80" dirty="0">
                <a:solidFill>
                  <a:srgbClr val="5B5F6A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Флакон і кришка в сучасному світло-сірому кольорі — простіші для переробки та краще поєднуються з пастельними тонами нової айдентики, зберігаючи чоловічий характер.</a:t>
            </a:r>
            <a:endParaRPr lang="en-US" sz="9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0" kern="0" dirty="0">
                <a:solidFill>
                  <a:srgbClr val="9AA0AB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12 ЛІНІЙ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1143000"/>
            <a:ext cx="109728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spc="-200" kern="0" dirty="0">
                <a:solidFill>
                  <a:srgbClr val="0A0A0F"/>
                </a:solidFill>
                <a:latin typeface="Helvetica Neue" pitchFamily="34" charset="0"/>
                <a:ea typeface="Helvetica Neue" pitchFamily="34" charset="-122"/>
                <a:cs typeface="Helvetica Neue" pitchFamily="34" charset="-120"/>
              </a:rPr>
              <a:t>Продукт за продуктом</a:t>
            </a:r>
            <a:endParaRPr lang="en-US" sz="4600" dirty="0"/>
          </a:p>
        </p:txBody>
      </p:sp>
      <p:pic>
        <p:nvPicPr>
          <p:cNvPr id="4" name="Image 0" descr="dualsenses/img/line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0705" y="2697480"/>
            <a:ext cx="9227542" cy="37033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480705" y="2212848"/>
            <a:ext cx="677522" cy="109728"/>
          </a:xfrm>
          <a:prstGeom prst="rect">
            <a:avLst/>
          </a:prstGeom>
          <a:solidFill>
            <a:srgbClr val="27B7BB"/>
          </a:solidFill>
          <a:ln w="12700">
            <a:solidFill>
              <a:srgbClr val="27B7B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49667" y="2212848"/>
            <a:ext cx="677522" cy="109728"/>
          </a:xfrm>
          <a:prstGeom prst="rect">
            <a:avLst/>
          </a:prstGeom>
          <a:solidFill>
            <a:srgbClr val="177FF1"/>
          </a:solidFill>
          <a:ln w="12700">
            <a:solidFill>
              <a:srgbClr val="177FF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018629" y="2212848"/>
            <a:ext cx="677522" cy="109728"/>
          </a:xfrm>
          <a:prstGeom prst="rect">
            <a:avLst/>
          </a:prstGeom>
          <a:solidFill>
            <a:srgbClr val="ECB546"/>
          </a:solidFill>
          <a:ln w="12700">
            <a:solidFill>
              <a:srgbClr val="ECB54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787591" y="2212848"/>
            <a:ext cx="677522" cy="109728"/>
          </a:xfrm>
          <a:prstGeom prst="rect">
            <a:avLst/>
          </a:prstGeom>
          <a:solidFill>
            <a:srgbClr val="8794A3"/>
          </a:solidFill>
          <a:ln w="12700">
            <a:solidFill>
              <a:srgbClr val="8794A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556552" y="2212848"/>
            <a:ext cx="677522" cy="109728"/>
          </a:xfrm>
          <a:prstGeom prst="rect">
            <a:avLst/>
          </a:prstGeom>
          <a:solidFill>
            <a:srgbClr val="FF0066"/>
          </a:solidFill>
          <a:ln w="12700">
            <a:solidFill>
              <a:srgbClr val="FF0066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25514" y="2212848"/>
            <a:ext cx="677522" cy="109728"/>
          </a:xfrm>
          <a:prstGeom prst="rect">
            <a:avLst/>
          </a:prstGeom>
          <a:solidFill>
            <a:srgbClr val="CC0053"/>
          </a:solidFill>
          <a:ln w="12700">
            <a:solidFill>
              <a:srgbClr val="CC0053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094476" y="2212848"/>
            <a:ext cx="677522" cy="109728"/>
          </a:xfrm>
          <a:prstGeom prst="rect">
            <a:avLst/>
          </a:prstGeom>
          <a:solidFill>
            <a:srgbClr val="7030A0"/>
          </a:solidFill>
          <a:ln w="12700">
            <a:solidFill>
              <a:srgbClr val="7030A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63438" y="2212848"/>
            <a:ext cx="677522" cy="109728"/>
          </a:xfrm>
          <a:prstGeom prst="rect">
            <a:avLst/>
          </a:prstGeom>
          <a:solidFill>
            <a:srgbClr val="FFC000"/>
          </a:solidFill>
          <a:ln w="12700">
            <a:solidFill>
              <a:srgbClr val="FFC000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632400" y="2212848"/>
            <a:ext cx="677522" cy="109728"/>
          </a:xfrm>
          <a:prstGeom prst="rect">
            <a:avLst/>
          </a:prstGeom>
          <a:solidFill>
            <a:srgbClr val="3C59B6"/>
          </a:solidFill>
          <a:ln w="12700">
            <a:solidFill>
              <a:srgbClr val="3C59B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8401361" y="2212848"/>
            <a:ext cx="677522" cy="109728"/>
          </a:xfrm>
          <a:prstGeom prst="rect">
            <a:avLst/>
          </a:prstGeom>
          <a:solidFill>
            <a:srgbClr val="BB9DCB"/>
          </a:solidFill>
          <a:ln w="12700">
            <a:solidFill>
              <a:srgbClr val="BB9DCB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170323" y="2212848"/>
            <a:ext cx="677522" cy="109728"/>
          </a:xfrm>
          <a:prstGeom prst="rect">
            <a:avLst/>
          </a:prstGeom>
          <a:solidFill>
            <a:srgbClr val="519648"/>
          </a:solidFill>
          <a:ln w="12700">
            <a:solidFill>
              <a:srgbClr val="51964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9939285" y="2212848"/>
            <a:ext cx="677522" cy="109728"/>
          </a:xfrm>
          <a:prstGeom prst="rect">
            <a:avLst/>
          </a:prstGeom>
          <a:solidFill>
            <a:srgbClr val="9AA0A8"/>
          </a:solidFill>
          <a:ln w="12700">
            <a:solidFill>
              <a:srgbClr val="9AA0A8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38560" y="6656832"/>
            <a:ext cx="5486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AA0AB"/>
                </a:solidFill>
                <a:latin typeface="Helvetica Neue"/>
                <a:ea typeface="Helvetica Neue"/>
                <a:cs typeface="Helvetica Neue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MLTP Distribution · Cyprus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Goldwell Dualsenses — Знання продукту</dc:title>
  <dc:subject>PptxGenJS Presentation</dc:subject>
  <dc:creator>MLTP</dc:creator>
  <cp:lastModifiedBy>MLTP</cp:lastModifiedBy>
  <cp:revision>1</cp:revision>
  <dcterms:created xsi:type="dcterms:W3CDTF">2026-08-04T11:10:53Z</dcterms:created>
  <dcterms:modified xsi:type="dcterms:W3CDTF">2026-08-04T11:10:53Z</dcterms:modified>
</cp:coreProperties>
</file>