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slideMasters/slideMaster21.xml" ContentType="application/vnd.openxmlformats-officedocument.presentationml.slideMaster+xml"/>
  <Override PartName="/ppt/slides/slide21.xml" ContentType="application/vnd.openxmlformats-officedocument.presentationml.slide+xml"/>
  <Override PartName="/ppt/slideMasters/slideMaster22.xml" ContentType="application/vnd.openxmlformats-officedocument.presentationml.slideMaster+xml"/>
  <Override PartName="/ppt/slides/slide22.xml" ContentType="application/vnd.openxmlformats-officedocument.presentationml.slide+xml"/>
  <Override PartName="/ppt/slideMasters/slideMaster23.xml" ContentType="application/vnd.openxmlformats-officedocument.presentationml.slideMaster+xml"/>
  <Override PartName="/ppt/slides/slide23.xml" ContentType="application/vnd.openxmlformats-officedocument.presentationml.slide+xml"/>
  <Override PartName="/ppt/slideMasters/slideMaster24.xml" ContentType="application/vnd.openxmlformats-officedocument.presentationml.slideMaster+xml"/>
  <Override PartName="/ppt/slides/slide24.xml" ContentType="application/vnd.openxmlformats-officedocument.presentationml.slide+xml"/>
  <Override PartName="/ppt/slideMasters/slideMaster25.xml" ContentType="application/vnd.openxmlformats-officedocument.presentationml.slideMaster+xml"/>
  <Override PartName="/ppt/slides/slide25.xml" ContentType="application/vnd.openxmlformats-officedocument.presentationml.slide+xml"/>
  <Override PartName="/ppt/slideMasters/slideMaster26.xml" ContentType="application/vnd.openxmlformats-officedocument.presentationml.slideMaster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</p:sldIdLst>
  <p:notesMasterIdLst>
    <p:notesMasterId r:id="rId28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notesMaster" Target="notesMasters/notesMaster1.xml"/><Relationship Id="rId29" Type="http://schemas.openxmlformats.org/officeDocument/2006/relationships/presProps" Target="presProps.xml"/><Relationship Id="rId30" Type="http://schemas.openxmlformats.org/officeDocument/2006/relationships/viewProps" Target="viewProps.xml"/><Relationship Id="rId31" Type="http://schemas.openxmlformats.org/officeDocument/2006/relationships/theme" Target="theme/theme1.xml"/><Relationship Id="rId3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2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1.xml"/>
		</Relationships>
</file>

<file path=ppt/notesSlides/_rels/notesSlide2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2.xml"/>
		</Relationships>
</file>

<file path=ppt/notesSlides/_rels/notesSlide2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3.xml"/>
		</Relationships>
</file>

<file path=ppt/notesSlides/_rels/notesSlide2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4.xml"/>
		</Relationships>
</file>

<file path=ppt/notesSlides/_rels/notesSlide2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5.xml"/>
		</Relationships>
</file>

<file path=ppt/notesSlides/_rels/notesSlide2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6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SE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56032"/>
            <a:ext cx="9601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600" kern="0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MLTP</a:t>
            </a:r>
            <a:endParaRPr lang="en-US" sz="900" dirty="0"/>
          </a:p>
        </p:txBody>
      </p:sp>
      <p:sp>
        <p:nvSpPr>
          <p:cNvPr id="3" name="Text 1"/>
          <p:cNvSpPr/>
          <p:nvPr/>
        </p:nvSpPr>
        <p:spPr>
          <a:xfrm>
            <a:off x="1417320" y="256032"/>
            <a:ext cx="201168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F0066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◆</a:t>
            </a:r>
            <a:endParaRPr lang="en-US" sz="900" dirty="0"/>
          </a:p>
        </p:txBody>
      </p:sp>
      <p:sp>
        <p:nvSpPr>
          <p:cNvPr id="4" name="Text 2"/>
          <p:cNvSpPr/>
          <p:nvPr/>
        </p:nvSpPr>
        <p:spPr>
          <a:xfrm>
            <a:off x="1664208" y="256032"/>
            <a:ext cx="6858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600" kern="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GOLDWELL · DUALSENSES</a:t>
            </a:r>
            <a:endParaRPr lang="en-US" sz="900" dirty="0"/>
          </a:p>
        </p:txBody>
      </p:sp>
      <p:sp>
        <p:nvSpPr>
          <p:cNvPr id="5" name="Shape 3"/>
          <p:cNvSpPr/>
          <p:nvPr/>
        </p:nvSpPr>
        <p:spPr>
          <a:xfrm>
            <a:off x="457200" y="6601968"/>
            <a:ext cx="11274552" cy="0"/>
          </a:xfrm>
          <a:prstGeom prst="line">
            <a:avLst/>
          </a:prstGeom>
          <a:noFill/>
          <a:ln/>
        </p:spPr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38560" y="6656832"/>
            <a:ext cx="54864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900">
                <a:solidFill>
                  <a:srgbClr val="9AA0AB"/>
                </a:solidFill>
                <a:latin typeface="Helvetica Neue"/>
                <a:ea typeface="Helvetica Neue"/>
                <a:cs typeface="Helvetica Neue"/>
              </a:defRPr>
            </a:lvl1pPr>
          </a:lstStyle>
          <a:p>
            <a:pPr algn="r"/>
            <a:fld id="{F7021451-1387-4CA6-816F-3879F97B5CBC}" type="slidenum">
              <a:rPr b="0" lang="en-US"/>
              <a:t>1002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38560" y="6656832"/>
            <a:ext cx="54864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900">
                <a:solidFill>
                  <a:srgbClr val="9AA0AB"/>
                </a:solidFill>
                <a:latin typeface="Helvetica Neue"/>
                <a:ea typeface="Helvetica Neue"/>
                <a:cs typeface="Helvetica Neue"/>
              </a:defRPr>
            </a:lvl1pPr>
          </a:lstStyle>
          <a:p>
            <a:pPr algn="r"/>
            <a:fld id="{F7021451-1387-4CA6-816F-3879F97B5CBC}" type="slidenum">
              <a:rPr b="0" lang="en-US"/>
              <a:t>null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5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6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7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8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9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0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jp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28016"/>
          </a:xfrm>
          <a:prstGeom prst="rect">
            <a:avLst/>
          </a:prstGeom>
          <a:solidFill>
            <a:srgbClr val="E7E9EE"/>
          </a:solidFill>
          <a:ln w="12700">
            <a:solidFill>
              <a:srgbClr val="E7E9EE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128016"/>
          </a:xfrm>
          <a:prstGeom prst="rect">
            <a:avLst/>
          </a:prstGeom>
          <a:solidFill>
            <a:srgbClr val="E7E9EE"/>
          </a:solidFill>
          <a:ln w="12700">
            <a:solidFill>
              <a:srgbClr val="E7E9EE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0" y="0"/>
            <a:ext cx="12191695" cy="128016"/>
          </a:xfrm>
          <a:prstGeom prst="rect">
            <a:avLst/>
          </a:prstGeom>
          <a:solidFill>
            <a:srgbClr val="E7E9EE"/>
          </a:solidFill>
          <a:ln w="12700">
            <a:solidFill>
              <a:srgbClr val="E7E9EE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0" y="0"/>
            <a:ext cx="12191695" cy="128016"/>
          </a:xfrm>
          <a:prstGeom prst="rect">
            <a:avLst/>
          </a:prstGeom>
          <a:solidFill>
            <a:srgbClr val="E7E9EE"/>
          </a:solidFill>
          <a:ln w="12700">
            <a:solidFill>
              <a:srgbClr val="E7E9EE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0" y="0"/>
            <a:ext cx="12191695" cy="128016"/>
          </a:xfrm>
          <a:prstGeom prst="rect">
            <a:avLst/>
          </a:prstGeom>
          <a:solidFill>
            <a:srgbClr val="E7E9EE"/>
          </a:solidFill>
          <a:ln w="12700">
            <a:solidFill>
              <a:srgbClr val="E7E9EE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0" y="0"/>
            <a:ext cx="12191695" cy="128016"/>
          </a:xfrm>
          <a:prstGeom prst="rect">
            <a:avLst/>
          </a:prstGeom>
          <a:solidFill>
            <a:srgbClr val="E7E9EE"/>
          </a:solidFill>
          <a:ln w="12700">
            <a:solidFill>
              <a:srgbClr val="E7E9EE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0" y="0"/>
            <a:ext cx="12191695" cy="128016"/>
          </a:xfrm>
          <a:prstGeom prst="rect">
            <a:avLst/>
          </a:prstGeom>
          <a:solidFill>
            <a:srgbClr val="E7E9EE"/>
          </a:solidFill>
          <a:ln w="12700">
            <a:solidFill>
              <a:srgbClr val="E7E9EE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0" y="0"/>
            <a:ext cx="12191695" cy="128016"/>
          </a:xfrm>
          <a:prstGeom prst="rect">
            <a:avLst/>
          </a:prstGeom>
          <a:solidFill>
            <a:srgbClr val="E7E9EE"/>
          </a:solidFill>
          <a:ln w="12700">
            <a:solidFill>
              <a:srgbClr val="E7E9EE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0" y="0"/>
            <a:ext cx="12191695" cy="128016"/>
          </a:xfrm>
          <a:prstGeom prst="rect">
            <a:avLst/>
          </a:prstGeom>
          <a:solidFill>
            <a:srgbClr val="E7E9EE"/>
          </a:solidFill>
          <a:ln w="12700">
            <a:solidFill>
              <a:srgbClr val="E7E9EE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0" y="0"/>
            <a:ext cx="12191695" cy="128016"/>
          </a:xfrm>
          <a:prstGeom prst="rect">
            <a:avLst/>
          </a:prstGeom>
          <a:solidFill>
            <a:srgbClr val="E7E9EE"/>
          </a:solidFill>
          <a:ln w="12700">
            <a:solidFill>
              <a:srgbClr val="E7E9EE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0" y="0"/>
            <a:ext cx="1219170" cy="128016"/>
          </a:xfrm>
          <a:prstGeom prst="rect">
            <a:avLst/>
          </a:prstGeom>
          <a:solidFill>
            <a:srgbClr val="27B7BB"/>
          </a:solidFill>
          <a:ln w="12700">
            <a:solidFill>
              <a:srgbClr val="27B7BB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1219170" y="0"/>
            <a:ext cx="1219170" cy="128016"/>
          </a:xfrm>
          <a:prstGeom prst="rect">
            <a:avLst/>
          </a:prstGeom>
          <a:solidFill>
            <a:srgbClr val="177FF1"/>
          </a:solidFill>
          <a:ln w="12700">
            <a:solidFill>
              <a:srgbClr val="177FF1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2438339" y="0"/>
            <a:ext cx="1219170" cy="128016"/>
          </a:xfrm>
          <a:prstGeom prst="rect">
            <a:avLst/>
          </a:prstGeom>
          <a:solidFill>
            <a:srgbClr val="ECB546"/>
          </a:solidFill>
          <a:ln w="12700">
            <a:solidFill>
              <a:srgbClr val="ECB546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3657509" y="0"/>
            <a:ext cx="1219170" cy="128016"/>
          </a:xfrm>
          <a:prstGeom prst="rect">
            <a:avLst/>
          </a:prstGeom>
          <a:solidFill>
            <a:srgbClr val="8794A3"/>
          </a:solidFill>
          <a:ln w="12700">
            <a:solidFill>
              <a:srgbClr val="8794A3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4876678" y="0"/>
            <a:ext cx="1219170" cy="128016"/>
          </a:xfrm>
          <a:prstGeom prst="rect">
            <a:avLst/>
          </a:prstGeom>
          <a:solidFill>
            <a:srgbClr val="FF0066"/>
          </a:solidFill>
          <a:ln w="12700">
            <a:solidFill>
              <a:srgbClr val="FF0066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6095848" y="0"/>
            <a:ext cx="1219170" cy="128016"/>
          </a:xfrm>
          <a:prstGeom prst="rect">
            <a:avLst/>
          </a:prstGeom>
          <a:solidFill>
            <a:srgbClr val="7030A0"/>
          </a:solidFill>
          <a:ln w="12700">
            <a:solidFill>
              <a:srgbClr val="7030A0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7315017" y="0"/>
            <a:ext cx="1219170" cy="128016"/>
          </a:xfrm>
          <a:prstGeom prst="rect">
            <a:avLst/>
          </a:prstGeom>
          <a:solidFill>
            <a:srgbClr val="FFC000"/>
          </a:solidFill>
          <a:ln w="12700">
            <a:solidFill>
              <a:srgbClr val="FFC000"/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8534187" y="0"/>
            <a:ext cx="1219170" cy="128016"/>
          </a:xfrm>
          <a:prstGeom prst="rect">
            <a:avLst/>
          </a:prstGeom>
          <a:solidFill>
            <a:srgbClr val="3C59B6"/>
          </a:solidFill>
          <a:ln w="12700">
            <a:solidFill>
              <a:srgbClr val="3C59B6"/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9753356" y="0"/>
            <a:ext cx="1219170" cy="128016"/>
          </a:xfrm>
          <a:prstGeom prst="rect">
            <a:avLst/>
          </a:prstGeom>
          <a:solidFill>
            <a:srgbClr val="BB9DCB"/>
          </a:solidFill>
          <a:ln w="12700">
            <a:solidFill>
              <a:srgbClr val="BB9DCB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10972526" y="0"/>
            <a:ext cx="1219170" cy="128016"/>
          </a:xfrm>
          <a:prstGeom prst="rect">
            <a:avLst/>
          </a:prstGeom>
          <a:solidFill>
            <a:srgbClr val="519648"/>
          </a:solidFill>
          <a:ln w="12700">
            <a:solidFill>
              <a:srgbClr val="519648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548640" y="685800"/>
            <a:ext cx="6400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1000" kern="0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MLTP DISTRIBUTION · CYPRUS</a:t>
            </a:r>
            <a:endParaRPr lang="en-US" sz="1000" dirty="0"/>
          </a:p>
        </p:txBody>
      </p:sp>
      <p:sp>
        <p:nvSpPr>
          <p:cNvPr id="23" name="Text 21"/>
          <p:cNvSpPr/>
          <p:nvPr/>
        </p:nvSpPr>
        <p:spPr>
          <a:xfrm>
            <a:off x="457200" y="1691640"/>
            <a:ext cx="11338560" cy="1417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400" b="1" spc="-300" kern="0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DUALSENSES</a:t>
            </a:r>
            <a:endParaRPr lang="en-US" sz="10400" dirty="0"/>
          </a:p>
        </p:txBody>
      </p:sp>
      <p:sp>
        <p:nvSpPr>
          <p:cNvPr id="24" name="Text 22"/>
          <p:cNvSpPr/>
          <p:nvPr/>
        </p:nvSpPr>
        <p:spPr>
          <a:xfrm>
            <a:off x="530352" y="3200400"/>
            <a:ext cx="8229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Новое поколение — Знание продукта</a:t>
            </a:r>
            <a:endParaRPr lang="en-US" sz="2800" dirty="0"/>
          </a:p>
        </p:txBody>
      </p:sp>
      <p:sp>
        <p:nvSpPr>
          <p:cNvPr id="25" name="Shape 23"/>
          <p:cNvSpPr/>
          <p:nvPr/>
        </p:nvSpPr>
        <p:spPr>
          <a:xfrm>
            <a:off x="548640" y="3977640"/>
            <a:ext cx="1463040" cy="27432"/>
          </a:xfrm>
          <a:prstGeom prst="rect">
            <a:avLst/>
          </a:prstGeom>
          <a:solidFill>
            <a:srgbClr val="FF0066"/>
          </a:solidFill>
          <a:ln w="12700">
            <a:solidFill>
              <a:srgbClr val="FF0066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530352" y="4206240"/>
            <a:ext cx="8229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5 направлений  ·  12 линий  ·  55 продуктов</a:t>
            </a:r>
            <a:endParaRPr lang="en-US" sz="1400" dirty="0"/>
          </a:p>
        </p:txBody>
      </p:sp>
      <p:sp>
        <p:nvSpPr>
          <p:cNvPr id="27" name="Text 25"/>
          <p:cNvSpPr/>
          <p:nvPr/>
        </p:nvSpPr>
        <p:spPr>
          <a:xfrm>
            <a:off x="530352" y="4663440"/>
            <a:ext cx="676656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25000"/>
              </a:lnSpc>
              <a:buNone/>
            </a:pPr>
            <a:r>
              <a:rPr lang="en-US" sz="120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Полное руководство: что делает каждый продукт, на какой технологии, для каких волос и как применяется.</a:t>
            </a:r>
            <a:endParaRPr lang="en-US" sz="1200" dirty="0"/>
          </a:p>
        </p:txBody>
      </p:sp>
      <p:sp>
        <p:nvSpPr>
          <p:cNvPr id="28" name="Text 26"/>
          <p:cNvSpPr/>
          <p:nvPr/>
        </p:nvSpPr>
        <p:spPr>
          <a:xfrm>
            <a:off x="9509760" y="5943600"/>
            <a:ext cx="21945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200" dirty="0">
                <a:solidFill>
                  <a:srgbClr val="9AA0AB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09 / 2026</a:t>
            </a:r>
            <a:endParaRPr lang="en-US" sz="12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777240"/>
            <a:ext cx="67665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800" kern="0" dirty="0">
                <a:solidFill>
                  <a:srgbClr val="137F82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SCALP CARE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02920" y="1051560"/>
            <a:ext cx="68580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spc="-100" kern="0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Scalp Specialist</a:t>
            </a:r>
            <a:endParaRPr lang="en-US" sz="4000" dirty="0"/>
          </a:p>
        </p:txBody>
      </p:sp>
      <p:pic>
        <p:nvPicPr>
          <p:cNvPr id="4" name="Image 0" descr="dualsenses/img/range-scalp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498080" y="783448"/>
            <a:ext cx="4297680" cy="2456463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502920" y="1938528"/>
            <a:ext cx="6858000" cy="27432"/>
          </a:xfrm>
          <a:prstGeom prst="rect">
            <a:avLst/>
          </a:prstGeom>
          <a:solidFill>
            <a:srgbClr val="27B7BB"/>
          </a:solidFill>
          <a:ln w="12700">
            <a:solidFill>
              <a:srgbClr val="27B7BB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502920" y="2029968"/>
            <a:ext cx="685800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300" b="1" dirty="0">
                <a:solidFill>
                  <a:srgbClr val="137F82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Мгновенно сбалансированная кожа головы с дерматологически одобренными решениями под конкретную потребность.</a:t>
            </a:r>
            <a:endParaRPr lang="en-US" sz="1300" dirty="0"/>
          </a:p>
        </p:txBody>
      </p:sp>
      <p:sp>
        <p:nvSpPr>
          <p:cNvPr id="7" name="Shape 4"/>
          <p:cNvSpPr/>
          <p:nvPr/>
        </p:nvSpPr>
        <p:spPr>
          <a:xfrm>
            <a:off x="502920" y="2651760"/>
            <a:ext cx="6858000" cy="402336"/>
          </a:xfrm>
          <a:prstGeom prst="roundRect">
            <a:avLst>
              <a:gd name="adj" fmla="val 11364"/>
            </a:avLst>
          </a:prstGeom>
          <a:solidFill>
            <a:srgbClr val="E2F6F7"/>
          </a:solidFill>
          <a:ln w="9525">
            <a:solidFill>
              <a:srgbClr val="E2F6F7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713232" y="2651760"/>
            <a:ext cx="649224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500" kern="0" dirty="0">
                <a:solidFill>
                  <a:srgbClr val="137F82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ТЕХНОЛОГИЯ   </a:t>
            </a:r>
            <a:pPr indent="0" marL="0">
              <a:buNone/>
            </a:pPr>
            <a:r>
              <a:rPr lang="en-US" sz="110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Panthenol + целевой актив в каждом продукте</a:t>
            </a:r>
            <a:endParaRPr lang="en-US" sz="850" dirty="0"/>
          </a:p>
        </p:txBody>
      </p:sp>
      <p:sp>
        <p:nvSpPr>
          <p:cNvPr id="9" name="Text 6"/>
          <p:cNvSpPr/>
          <p:nvPr/>
        </p:nvSpPr>
        <p:spPr>
          <a:xfrm>
            <a:off x="502920" y="3163824"/>
            <a:ext cx="685800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400" kern="0" dirty="0">
                <a:solidFill>
                  <a:srgbClr val="137F82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ДЛЯ КОГО  </a:t>
            </a:r>
            <a:pPr indent="0" marL="0">
              <a:buNone/>
            </a:pPr>
            <a:r>
              <a:rPr lang="en-US" sz="100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Жирность, перхоть, чувствительность, сухость, поредение — уход начинается с кожи головы.</a:t>
            </a:r>
            <a:endParaRPr lang="en-US" sz="850" dirty="0"/>
          </a:p>
        </p:txBody>
      </p:sp>
      <p:sp>
        <p:nvSpPr>
          <p:cNvPr id="10" name="Shape 7"/>
          <p:cNvSpPr/>
          <p:nvPr/>
        </p:nvSpPr>
        <p:spPr>
          <a:xfrm>
            <a:off x="548640" y="3584448"/>
            <a:ext cx="2635758" cy="1005840"/>
          </a:xfrm>
          <a:prstGeom prst="roundRect">
            <a:avLst>
              <a:gd name="adj" fmla="val 4545"/>
            </a:avLst>
          </a:prstGeom>
          <a:solidFill>
            <a:srgbClr val="FBFBFD"/>
          </a:solidFill>
          <a:ln w="9525">
            <a:solidFill>
              <a:srgbClr val="E7E9EE"/>
            </a:solidFill>
            <a:prstDash val="solid"/>
          </a:ln>
        </p:spPr>
      </p:sp>
      <p:sp>
        <p:nvSpPr>
          <p:cNvPr id="11" name="Shape 8"/>
          <p:cNvSpPr/>
          <p:nvPr/>
        </p:nvSpPr>
        <p:spPr>
          <a:xfrm>
            <a:off x="548640" y="3584448"/>
            <a:ext cx="50292" cy="1005840"/>
          </a:xfrm>
          <a:prstGeom prst="rect">
            <a:avLst/>
          </a:prstGeom>
          <a:solidFill>
            <a:srgbClr val="27B7BB"/>
          </a:solidFill>
          <a:ln w="12700">
            <a:solidFill>
              <a:srgbClr val="27B7BB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731520" y="3666744"/>
            <a:ext cx="2306574" cy="3840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Clarifying Shampoo</a:t>
            </a:r>
            <a:endParaRPr lang="en-US" sz="1100" dirty="0"/>
          </a:p>
        </p:txBody>
      </p:sp>
      <p:sp>
        <p:nvSpPr>
          <p:cNvPr id="13" name="Text 10"/>
          <p:cNvSpPr/>
          <p:nvPr/>
        </p:nvSpPr>
        <p:spPr>
          <a:xfrm>
            <a:off x="731520" y="4014216"/>
            <a:ext cx="2306574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88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Глубокое очищение. Удаляет остатки стайлинга, жир и минеральные отложения, не пересушивая. С экстрактом белого чая.</a:t>
            </a:r>
            <a:endParaRPr lang="en-US" sz="880" dirty="0"/>
          </a:p>
        </p:txBody>
      </p:sp>
      <p:sp>
        <p:nvSpPr>
          <p:cNvPr id="14" name="Shape 11"/>
          <p:cNvSpPr/>
          <p:nvPr/>
        </p:nvSpPr>
        <p:spPr>
          <a:xfrm>
            <a:off x="3367278" y="3584448"/>
            <a:ext cx="2635758" cy="1005840"/>
          </a:xfrm>
          <a:prstGeom prst="roundRect">
            <a:avLst>
              <a:gd name="adj" fmla="val 4545"/>
            </a:avLst>
          </a:prstGeom>
          <a:solidFill>
            <a:srgbClr val="FBFBFD"/>
          </a:solidFill>
          <a:ln w="9525">
            <a:solidFill>
              <a:srgbClr val="E7E9EE"/>
            </a:solidFill>
            <a:prstDash val="solid"/>
          </a:ln>
        </p:spPr>
      </p:sp>
      <p:sp>
        <p:nvSpPr>
          <p:cNvPr id="15" name="Shape 12"/>
          <p:cNvSpPr/>
          <p:nvPr/>
        </p:nvSpPr>
        <p:spPr>
          <a:xfrm>
            <a:off x="3367278" y="3584448"/>
            <a:ext cx="50292" cy="1005840"/>
          </a:xfrm>
          <a:prstGeom prst="rect">
            <a:avLst/>
          </a:prstGeom>
          <a:solidFill>
            <a:srgbClr val="27B7BB"/>
          </a:solidFill>
          <a:ln w="12700">
            <a:solidFill>
              <a:srgbClr val="27B7BB"/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3550158" y="3666744"/>
            <a:ext cx="2306574" cy="3840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Anti-Dandruff Shampoo</a:t>
            </a:r>
            <a:endParaRPr lang="en-US" sz="1100" dirty="0"/>
          </a:p>
        </p:txBody>
      </p:sp>
      <p:sp>
        <p:nvSpPr>
          <p:cNvPr id="17" name="Text 14"/>
          <p:cNvSpPr/>
          <p:nvPr/>
        </p:nvSpPr>
        <p:spPr>
          <a:xfrm>
            <a:off x="3550158" y="4014216"/>
            <a:ext cx="2306574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88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С Octopirox® и Zinc-PCA. Заметно уменьшает перхоть и предотвращает её возвращение при регулярном использовании.</a:t>
            </a:r>
            <a:endParaRPr lang="en-US" sz="880" dirty="0"/>
          </a:p>
        </p:txBody>
      </p:sp>
      <p:sp>
        <p:nvSpPr>
          <p:cNvPr id="18" name="Shape 15"/>
          <p:cNvSpPr/>
          <p:nvPr/>
        </p:nvSpPr>
        <p:spPr>
          <a:xfrm>
            <a:off x="6185916" y="3584448"/>
            <a:ext cx="2635758" cy="1005840"/>
          </a:xfrm>
          <a:prstGeom prst="roundRect">
            <a:avLst>
              <a:gd name="adj" fmla="val 4545"/>
            </a:avLst>
          </a:prstGeom>
          <a:solidFill>
            <a:srgbClr val="FBFBFD"/>
          </a:solidFill>
          <a:ln w="9525">
            <a:solidFill>
              <a:srgbClr val="E7E9EE"/>
            </a:solidFill>
            <a:prstDash val="solid"/>
          </a:ln>
        </p:spPr>
      </p:sp>
      <p:sp>
        <p:nvSpPr>
          <p:cNvPr id="19" name="Shape 16"/>
          <p:cNvSpPr/>
          <p:nvPr/>
        </p:nvSpPr>
        <p:spPr>
          <a:xfrm>
            <a:off x="6185916" y="3584448"/>
            <a:ext cx="50292" cy="1005840"/>
          </a:xfrm>
          <a:prstGeom prst="rect">
            <a:avLst/>
          </a:prstGeom>
          <a:solidFill>
            <a:srgbClr val="27B7BB"/>
          </a:solidFill>
          <a:ln w="12700">
            <a:solidFill>
              <a:srgbClr val="27B7BB"/>
            </a:solidFill>
            <a:prstDash val="solid"/>
          </a:ln>
        </p:spPr>
      </p:sp>
      <p:sp>
        <p:nvSpPr>
          <p:cNvPr id="20" name="Text 17"/>
          <p:cNvSpPr/>
          <p:nvPr/>
        </p:nvSpPr>
        <p:spPr>
          <a:xfrm>
            <a:off x="6368796" y="3666744"/>
            <a:ext cx="2306574" cy="3840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Sensitive Foam Shampoo</a:t>
            </a:r>
            <a:endParaRPr lang="en-US" sz="1100" dirty="0"/>
          </a:p>
        </p:txBody>
      </p:sp>
      <p:sp>
        <p:nvSpPr>
          <p:cNvPr id="21" name="Text 18"/>
          <p:cNvSpPr/>
          <p:nvPr/>
        </p:nvSpPr>
        <p:spPr>
          <a:xfrm>
            <a:off x="6368796" y="4014216"/>
            <a:ext cx="2306574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88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В форме пены, предельно мягкий. Для чувствительной кожи головы, склонной к раздражению. Очищает без ощущения стянутости.</a:t>
            </a:r>
            <a:endParaRPr lang="en-US" sz="880" dirty="0"/>
          </a:p>
        </p:txBody>
      </p:sp>
      <p:sp>
        <p:nvSpPr>
          <p:cNvPr id="22" name="Shape 19"/>
          <p:cNvSpPr/>
          <p:nvPr/>
        </p:nvSpPr>
        <p:spPr>
          <a:xfrm>
            <a:off x="9004554" y="3584448"/>
            <a:ext cx="2635758" cy="1005840"/>
          </a:xfrm>
          <a:prstGeom prst="roundRect">
            <a:avLst>
              <a:gd name="adj" fmla="val 4545"/>
            </a:avLst>
          </a:prstGeom>
          <a:solidFill>
            <a:srgbClr val="FBFBFD"/>
          </a:solidFill>
          <a:ln w="9525">
            <a:solidFill>
              <a:srgbClr val="E7E9EE"/>
            </a:solidFill>
            <a:prstDash val="solid"/>
          </a:ln>
        </p:spPr>
      </p:sp>
      <p:sp>
        <p:nvSpPr>
          <p:cNvPr id="23" name="Shape 20"/>
          <p:cNvSpPr/>
          <p:nvPr/>
        </p:nvSpPr>
        <p:spPr>
          <a:xfrm>
            <a:off x="9004554" y="3584448"/>
            <a:ext cx="50292" cy="1005840"/>
          </a:xfrm>
          <a:prstGeom prst="rect">
            <a:avLst/>
          </a:prstGeom>
          <a:solidFill>
            <a:srgbClr val="27B7BB"/>
          </a:solidFill>
          <a:ln w="12700">
            <a:solidFill>
              <a:srgbClr val="27B7BB"/>
            </a:solidFill>
            <a:prstDash val="solid"/>
          </a:ln>
        </p:spPr>
      </p:sp>
      <p:sp>
        <p:nvSpPr>
          <p:cNvPr id="24" name="Text 21"/>
          <p:cNvSpPr/>
          <p:nvPr/>
        </p:nvSpPr>
        <p:spPr>
          <a:xfrm>
            <a:off x="9187434" y="3666744"/>
            <a:ext cx="2306574" cy="3840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Densifying Shampoo</a:t>
            </a:r>
            <a:endParaRPr lang="en-US" sz="1100" dirty="0"/>
          </a:p>
        </p:txBody>
      </p:sp>
      <p:sp>
        <p:nvSpPr>
          <p:cNvPr id="25" name="Text 22"/>
          <p:cNvSpPr/>
          <p:nvPr/>
        </p:nvSpPr>
        <p:spPr>
          <a:xfrm>
            <a:off x="9187434" y="4014216"/>
            <a:ext cx="2306574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88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С кофеином и panthenol. Активизирует и освежает кожу головы — волосы выглядят и ощущаются более плотными.</a:t>
            </a:r>
            <a:endParaRPr lang="en-US" sz="880" dirty="0"/>
          </a:p>
        </p:txBody>
      </p:sp>
      <p:sp>
        <p:nvSpPr>
          <p:cNvPr id="26" name="Shape 23"/>
          <p:cNvSpPr/>
          <p:nvPr/>
        </p:nvSpPr>
        <p:spPr>
          <a:xfrm>
            <a:off x="548640" y="4773168"/>
            <a:ext cx="2635758" cy="1005840"/>
          </a:xfrm>
          <a:prstGeom prst="roundRect">
            <a:avLst>
              <a:gd name="adj" fmla="val 4545"/>
            </a:avLst>
          </a:prstGeom>
          <a:solidFill>
            <a:srgbClr val="FBFBFD"/>
          </a:solidFill>
          <a:ln w="9525">
            <a:solidFill>
              <a:srgbClr val="E7E9EE"/>
            </a:solidFill>
            <a:prstDash val="solid"/>
          </a:ln>
        </p:spPr>
      </p:sp>
      <p:sp>
        <p:nvSpPr>
          <p:cNvPr id="27" name="Shape 24"/>
          <p:cNvSpPr/>
          <p:nvPr/>
        </p:nvSpPr>
        <p:spPr>
          <a:xfrm>
            <a:off x="548640" y="4773168"/>
            <a:ext cx="50292" cy="1005840"/>
          </a:xfrm>
          <a:prstGeom prst="rect">
            <a:avLst/>
          </a:prstGeom>
          <a:solidFill>
            <a:srgbClr val="27B7BB"/>
          </a:solidFill>
          <a:ln w="12700">
            <a:solidFill>
              <a:srgbClr val="27B7BB"/>
            </a:solidFill>
            <a:prstDash val="solid"/>
          </a:ln>
        </p:spPr>
      </p:sp>
      <p:sp>
        <p:nvSpPr>
          <p:cNvPr id="28" name="Text 25"/>
          <p:cNvSpPr/>
          <p:nvPr/>
        </p:nvSpPr>
        <p:spPr>
          <a:xfrm>
            <a:off x="731520" y="4855464"/>
            <a:ext cx="2306574" cy="3840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Anti-Hair Loss Serum</a:t>
            </a:r>
            <a:endParaRPr lang="en-US" sz="1100" dirty="0"/>
          </a:p>
        </p:txBody>
      </p:sp>
      <p:sp>
        <p:nvSpPr>
          <p:cNvPr id="29" name="Text 26"/>
          <p:cNvSpPr/>
          <p:nvPr/>
        </p:nvSpPr>
        <p:spPr>
          <a:xfrm>
            <a:off x="731520" y="5202936"/>
            <a:ext cx="2306574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88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Leave-in с кофеином, panthenol и экстрактом коры ивы. Заметно укрепляет волокно, снижая риск ломкости.</a:t>
            </a:r>
            <a:endParaRPr lang="en-US" sz="880" dirty="0"/>
          </a:p>
        </p:txBody>
      </p:sp>
      <p:sp>
        <p:nvSpPr>
          <p:cNvPr id="30" name="Shape 27"/>
          <p:cNvSpPr/>
          <p:nvPr/>
        </p:nvSpPr>
        <p:spPr>
          <a:xfrm>
            <a:off x="3367278" y="4773168"/>
            <a:ext cx="2635758" cy="1005840"/>
          </a:xfrm>
          <a:prstGeom prst="roundRect">
            <a:avLst>
              <a:gd name="adj" fmla="val 4545"/>
            </a:avLst>
          </a:prstGeom>
          <a:solidFill>
            <a:srgbClr val="FBFBFD"/>
          </a:solidFill>
          <a:ln w="9525">
            <a:solidFill>
              <a:srgbClr val="E7E9EE"/>
            </a:solidFill>
            <a:prstDash val="solid"/>
          </a:ln>
        </p:spPr>
      </p:sp>
      <p:sp>
        <p:nvSpPr>
          <p:cNvPr id="31" name="Shape 28"/>
          <p:cNvSpPr/>
          <p:nvPr/>
        </p:nvSpPr>
        <p:spPr>
          <a:xfrm>
            <a:off x="3367278" y="4773168"/>
            <a:ext cx="50292" cy="1005840"/>
          </a:xfrm>
          <a:prstGeom prst="rect">
            <a:avLst/>
          </a:prstGeom>
          <a:solidFill>
            <a:srgbClr val="27B7BB"/>
          </a:solidFill>
          <a:ln w="12700">
            <a:solidFill>
              <a:srgbClr val="27B7BB"/>
            </a:solidFill>
            <a:prstDash val="solid"/>
          </a:ln>
        </p:spPr>
      </p:sp>
      <p:sp>
        <p:nvSpPr>
          <p:cNvPr id="32" name="Text 29"/>
          <p:cNvSpPr/>
          <p:nvPr/>
        </p:nvSpPr>
        <p:spPr>
          <a:xfrm>
            <a:off x="3550158" y="4855464"/>
            <a:ext cx="2306574" cy="3840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Densifying Serum</a:t>
            </a:r>
            <a:endParaRPr lang="en-US" sz="1100" dirty="0"/>
          </a:p>
        </p:txBody>
      </p:sp>
      <p:sp>
        <p:nvSpPr>
          <p:cNvPr id="33" name="Text 30"/>
          <p:cNvSpPr/>
          <p:nvPr/>
        </p:nvSpPr>
        <p:spPr>
          <a:xfrm>
            <a:off x="3550158" y="5202936"/>
            <a:ext cx="2306574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88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Leave-in для видимой плотности. Работает на коже головы, не смывается, ежедневное применение.</a:t>
            </a:r>
            <a:endParaRPr lang="en-US" sz="880" dirty="0"/>
          </a:p>
        </p:txBody>
      </p:sp>
      <p:sp>
        <p:nvSpPr>
          <p:cNvPr id="34" name="Shape 31"/>
          <p:cNvSpPr/>
          <p:nvPr/>
        </p:nvSpPr>
        <p:spPr>
          <a:xfrm>
            <a:off x="6185916" y="4773168"/>
            <a:ext cx="2635758" cy="1005840"/>
          </a:xfrm>
          <a:prstGeom prst="roundRect">
            <a:avLst>
              <a:gd name="adj" fmla="val 4545"/>
            </a:avLst>
          </a:prstGeom>
          <a:solidFill>
            <a:srgbClr val="FBFBFD"/>
          </a:solidFill>
          <a:ln w="9525">
            <a:solidFill>
              <a:srgbClr val="E7E9EE"/>
            </a:solidFill>
            <a:prstDash val="solid"/>
          </a:ln>
        </p:spPr>
      </p:sp>
      <p:sp>
        <p:nvSpPr>
          <p:cNvPr id="35" name="Shape 32"/>
          <p:cNvSpPr/>
          <p:nvPr/>
        </p:nvSpPr>
        <p:spPr>
          <a:xfrm>
            <a:off x="6185916" y="4773168"/>
            <a:ext cx="50292" cy="1005840"/>
          </a:xfrm>
          <a:prstGeom prst="rect">
            <a:avLst/>
          </a:prstGeom>
          <a:solidFill>
            <a:srgbClr val="27B7BB"/>
          </a:solidFill>
          <a:ln w="12700">
            <a:solidFill>
              <a:srgbClr val="27B7BB"/>
            </a:solidFill>
            <a:prstDash val="solid"/>
          </a:ln>
        </p:spPr>
      </p:sp>
      <p:sp>
        <p:nvSpPr>
          <p:cNvPr id="36" name="Text 33"/>
          <p:cNvSpPr/>
          <p:nvPr/>
        </p:nvSpPr>
        <p:spPr>
          <a:xfrm>
            <a:off x="6368796" y="4855464"/>
            <a:ext cx="2306574" cy="3840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Rebalance &amp; Hydrate Fluid</a:t>
            </a:r>
            <a:endParaRPr lang="en-US" sz="1100" dirty="0"/>
          </a:p>
        </p:txBody>
      </p:sp>
      <p:sp>
        <p:nvSpPr>
          <p:cNvPr id="37" name="Text 34"/>
          <p:cNvSpPr/>
          <p:nvPr/>
        </p:nvSpPr>
        <p:spPr>
          <a:xfrm>
            <a:off x="6368796" y="5202936"/>
            <a:ext cx="2306574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88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С экстрактом красных водорослей. Мгновенно снимает сухость и стянутость, восстанавливает баланс влаги. Не смывается.</a:t>
            </a:r>
            <a:endParaRPr lang="en-US" sz="880" dirty="0"/>
          </a:p>
        </p:txBody>
      </p:sp>
      <p:sp>
        <p:nvSpPr>
          <p:cNvPr id="38" name="Text 35"/>
          <p:cNvSpPr/>
          <p:nvPr/>
        </p:nvSpPr>
        <p:spPr>
          <a:xfrm>
            <a:off x="548640" y="6327648"/>
            <a:ext cx="1051560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i="1" dirty="0">
                <a:solidFill>
                  <a:srgbClr val="9AA0AB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Sensitive Foam Shampoo не содержит FadeStop Formula.</a:t>
            </a:r>
            <a:endParaRPr lang="en-US" sz="7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38560" y="6656832"/>
            <a:ext cx="54864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900">
                <a:solidFill>
                  <a:srgbClr val="9AA0AB"/>
                </a:solidFill>
                <a:latin typeface="Helvetica Neue"/>
                <a:ea typeface="Helvetica Neue"/>
                <a:cs typeface="Helvetica Neue"/>
              </a:defRPr>
            </a:lvl1pPr>
          </a:lstStyle>
          <a:p>
            <a:pPr algn="r"/>
            <a:fld id="{F7021451-1387-4CA6-816F-3879F97B5CBC}" type="slidenum">
              <a:rPr b="0" lang="en-US"/>
              <a:t>10</a:t>
            </a:fld>
            <a:endParaRPr lang="en-US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777240"/>
            <a:ext cx="67665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800" kern="0" dirty="0">
                <a:solidFill>
                  <a:srgbClr val="0F5FBE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STRUCTURE OPTIMIZING  ·  НОВАЯ ЛИНИЯ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02920" y="1051560"/>
            <a:ext cx="68580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spc="-100" kern="0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Pure Hydration</a:t>
            </a:r>
            <a:endParaRPr lang="en-US" sz="4000" dirty="0"/>
          </a:p>
        </p:txBody>
      </p:sp>
      <p:pic>
        <p:nvPicPr>
          <p:cNvPr id="4" name="Image 0" descr="dualsenses/img/range-hydration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451509" y="640080"/>
            <a:ext cx="2390821" cy="2743200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502920" y="1938528"/>
            <a:ext cx="6858000" cy="27432"/>
          </a:xfrm>
          <a:prstGeom prst="rect">
            <a:avLst/>
          </a:prstGeom>
          <a:solidFill>
            <a:srgbClr val="177FF1"/>
          </a:solidFill>
          <a:ln w="12700">
            <a:solidFill>
              <a:srgbClr val="177FF1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502920" y="2029968"/>
            <a:ext cx="685800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300" b="1" dirty="0">
                <a:solidFill>
                  <a:srgbClr val="0F5FBE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Мгновенное увлажнение и лёгкость волос.</a:t>
            </a:r>
            <a:endParaRPr lang="en-US" sz="1300" dirty="0"/>
          </a:p>
        </p:txBody>
      </p:sp>
      <p:sp>
        <p:nvSpPr>
          <p:cNvPr id="7" name="Shape 4"/>
          <p:cNvSpPr/>
          <p:nvPr/>
        </p:nvSpPr>
        <p:spPr>
          <a:xfrm>
            <a:off x="502920" y="2651760"/>
            <a:ext cx="6858000" cy="402336"/>
          </a:xfrm>
          <a:prstGeom prst="roundRect">
            <a:avLst>
              <a:gd name="adj" fmla="val 11364"/>
            </a:avLst>
          </a:prstGeom>
          <a:solidFill>
            <a:srgbClr val="E2EEFE"/>
          </a:solidFill>
          <a:ln w="9525">
            <a:solidFill>
              <a:srgbClr val="E2EEFE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713232" y="2651760"/>
            <a:ext cx="649224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500" kern="0" dirty="0">
                <a:solidFill>
                  <a:srgbClr val="0F5FBE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ТЕХНОЛОГИЯ   </a:t>
            </a:r>
            <a:pPr indent="0" marL="0">
              <a:buNone/>
            </a:pPr>
            <a:r>
              <a:rPr lang="en-US" sz="110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Hemisqualane + Panthenol</a:t>
            </a:r>
            <a:endParaRPr lang="en-US" sz="850" dirty="0"/>
          </a:p>
        </p:txBody>
      </p:sp>
      <p:sp>
        <p:nvSpPr>
          <p:cNvPr id="9" name="Text 6"/>
          <p:cNvSpPr/>
          <p:nvPr/>
        </p:nvSpPr>
        <p:spPr>
          <a:xfrm>
            <a:off x="502920" y="3163824"/>
            <a:ext cx="685800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400" kern="0" dirty="0">
                <a:solidFill>
                  <a:srgbClr val="0F5FBE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ДЛЯ КОГО  </a:t>
            </a:r>
            <a:pPr indent="0" marL="0">
              <a:buNone/>
            </a:pPr>
            <a:r>
              <a:rPr lang="en-US" sz="100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Обезвоженные, но неповреждённые волосы — и каждый клиент, который боится, что увлажнение утяжелит его волосы.</a:t>
            </a:r>
            <a:endParaRPr lang="en-US" sz="850" dirty="0"/>
          </a:p>
        </p:txBody>
      </p:sp>
      <p:sp>
        <p:nvSpPr>
          <p:cNvPr id="10" name="Shape 7"/>
          <p:cNvSpPr/>
          <p:nvPr/>
        </p:nvSpPr>
        <p:spPr>
          <a:xfrm>
            <a:off x="548640" y="3584448"/>
            <a:ext cx="3575304" cy="1554480"/>
          </a:xfrm>
          <a:prstGeom prst="roundRect">
            <a:avLst>
              <a:gd name="adj" fmla="val 2941"/>
            </a:avLst>
          </a:prstGeom>
          <a:solidFill>
            <a:srgbClr val="FBFBFD"/>
          </a:solidFill>
          <a:ln w="9525">
            <a:solidFill>
              <a:srgbClr val="E7E9EE"/>
            </a:solidFill>
            <a:prstDash val="solid"/>
          </a:ln>
        </p:spPr>
      </p:sp>
      <p:sp>
        <p:nvSpPr>
          <p:cNvPr id="11" name="Shape 8"/>
          <p:cNvSpPr/>
          <p:nvPr/>
        </p:nvSpPr>
        <p:spPr>
          <a:xfrm>
            <a:off x="548640" y="3584448"/>
            <a:ext cx="50292" cy="1554480"/>
          </a:xfrm>
          <a:prstGeom prst="rect">
            <a:avLst/>
          </a:prstGeom>
          <a:solidFill>
            <a:srgbClr val="177FF1"/>
          </a:solidFill>
          <a:ln w="12700">
            <a:solidFill>
              <a:srgbClr val="177FF1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731520" y="3666744"/>
            <a:ext cx="3246120" cy="3840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Hydrating Shampoo</a:t>
            </a:r>
            <a:endParaRPr lang="en-US" sz="1100" dirty="0"/>
          </a:p>
        </p:txBody>
      </p:sp>
      <p:sp>
        <p:nvSpPr>
          <p:cNvPr id="13" name="Text 10"/>
          <p:cNvSpPr/>
          <p:nvPr/>
        </p:nvSpPr>
        <p:spPr>
          <a:xfrm>
            <a:off x="731520" y="4014216"/>
            <a:ext cx="3246120" cy="1051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88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Мгновенное увлажнение с первого мытья.</a:t>
            </a:r>
            <a:endParaRPr lang="en-US" sz="88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88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Улучшенная эластичность волоса.</a:t>
            </a:r>
            <a:endParaRPr lang="en-US" sz="880" dirty="0"/>
          </a:p>
        </p:txBody>
      </p:sp>
      <p:sp>
        <p:nvSpPr>
          <p:cNvPr id="14" name="Shape 11"/>
          <p:cNvSpPr/>
          <p:nvPr/>
        </p:nvSpPr>
        <p:spPr>
          <a:xfrm>
            <a:off x="4306824" y="3584448"/>
            <a:ext cx="3575304" cy="1554480"/>
          </a:xfrm>
          <a:prstGeom prst="roundRect">
            <a:avLst>
              <a:gd name="adj" fmla="val 2941"/>
            </a:avLst>
          </a:prstGeom>
          <a:solidFill>
            <a:srgbClr val="FBFBFD"/>
          </a:solidFill>
          <a:ln w="9525">
            <a:solidFill>
              <a:srgbClr val="E7E9EE"/>
            </a:solidFill>
            <a:prstDash val="solid"/>
          </a:ln>
        </p:spPr>
      </p:sp>
      <p:sp>
        <p:nvSpPr>
          <p:cNvPr id="15" name="Shape 12"/>
          <p:cNvSpPr/>
          <p:nvPr/>
        </p:nvSpPr>
        <p:spPr>
          <a:xfrm>
            <a:off x="4306824" y="3584448"/>
            <a:ext cx="50292" cy="1554480"/>
          </a:xfrm>
          <a:prstGeom prst="rect">
            <a:avLst/>
          </a:prstGeom>
          <a:solidFill>
            <a:srgbClr val="177FF1"/>
          </a:solidFill>
          <a:ln w="12700">
            <a:solidFill>
              <a:srgbClr val="177FF1"/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4489704" y="3666744"/>
            <a:ext cx="3246120" cy="3840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Hydrating Conditioner</a:t>
            </a:r>
            <a:endParaRPr lang="en-US" sz="1100" dirty="0"/>
          </a:p>
        </p:txBody>
      </p:sp>
      <p:sp>
        <p:nvSpPr>
          <p:cNvPr id="17" name="Text 14"/>
          <p:cNvSpPr/>
          <p:nvPr/>
        </p:nvSpPr>
        <p:spPr>
          <a:xfrm>
            <a:off x="4489704" y="4014216"/>
            <a:ext cx="3246120" cy="1051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88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Мгновенное длительное увлажнение при регулярном использовании.</a:t>
            </a:r>
            <a:endParaRPr lang="en-US" sz="88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88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Мгновенно расчёсывает и приглаживает торчащие волоски.</a:t>
            </a:r>
            <a:endParaRPr lang="en-US" sz="880" dirty="0"/>
          </a:p>
        </p:txBody>
      </p:sp>
      <p:sp>
        <p:nvSpPr>
          <p:cNvPr id="18" name="Shape 15"/>
          <p:cNvSpPr/>
          <p:nvPr/>
        </p:nvSpPr>
        <p:spPr>
          <a:xfrm>
            <a:off x="8065008" y="3584448"/>
            <a:ext cx="3575304" cy="1554480"/>
          </a:xfrm>
          <a:prstGeom prst="roundRect">
            <a:avLst>
              <a:gd name="adj" fmla="val 2941"/>
            </a:avLst>
          </a:prstGeom>
          <a:solidFill>
            <a:srgbClr val="FBFBFD"/>
          </a:solidFill>
          <a:ln w="9525">
            <a:solidFill>
              <a:srgbClr val="E7E9EE"/>
            </a:solidFill>
            <a:prstDash val="solid"/>
          </a:ln>
        </p:spPr>
      </p:sp>
      <p:sp>
        <p:nvSpPr>
          <p:cNvPr id="19" name="Shape 16"/>
          <p:cNvSpPr/>
          <p:nvPr/>
        </p:nvSpPr>
        <p:spPr>
          <a:xfrm>
            <a:off x="8065008" y="3584448"/>
            <a:ext cx="50292" cy="1554480"/>
          </a:xfrm>
          <a:prstGeom prst="rect">
            <a:avLst/>
          </a:prstGeom>
          <a:solidFill>
            <a:srgbClr val="177FF1"/>
          </a:solidFill>
          <a:ln w="12700">
            <a:solidFill>
              <a:srgbClr val="177FF1"/>
            </a:solidFill>
            <a:prstDash val="solid"/>
          </a:ln>
        </p:spPr>
      </p:sp>
      <p:sp>
        <p:nvSpPr>
          <p:cNvPr id="20" name="Text 17"/>
          <p:cNvSpPr/>
          <p:nvPr/>
        </p:nvSpPr>
        <p:spPr>
          <a:xfrm>
            <a:off x="8247888" y="3666744"/>
            <a:ext cx="3246120" cy="3840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5-in-1 Hydrating Spray</a:t>
            </a:r>
            <a:endParaRPr lang="en-US" sz="1100" dirty="0"/>
          </a:p>
        </p:txBody>
      </p:sp>
      <p:sp>
        <p:nvSpPr>
          <p:cNvPr id="21" name="Text 18"/>
          <p:cNvSpPr/>
          <p:nvPr/>
        </p:nvSpPr>
        <p:spPr>
          <a:xfrm>
            <a:off x="8247888" y="4014216"/>
            <a:ext cx="3246120" cy="1051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88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Мгновенно увлажняет, питает и облегчает расчёсывание.</a:t>
            </a:r>
            <a:endParaRPr lang="en-US" sz="88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88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Мгновенный антистатический эффект.</a:t>
            </a:r>
            <a:endParaRPr lang="en-US" sz="88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88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Термозащита до 230°C / 446°F.</a:t>
            </a:r>
            <a:endParaRPr lang="en-US" sz="880" dirty="0"/>
          </a:p>
        </p:txBody>
      </p:sp>
      <p:sp>
        <p:nvSpPr>
          <p:cNvPr id="22" name="Text 19"/>
          <p:cNvSpPr/>
          <p:nvPr/>
        </p:nvSpPr>
        <p:spPr>
          <a:xfrm>
            <a:off x="548640" y="6327648"/>
            <a:ext cx="1051560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i="1" dirty="0">
                <a:solidFill>
                  <a:srgbClr val="9AA0AB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Более 80% участников подтвердили мгновенное ощущение увлажнённости без утяжеления волос. Test D/USA, 154 stylists, 2025.</a:t>
            </a:r>
            <a:endParaRPr lang="en-US" sz="7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38560" y="6656832"/>
            <a:ext cx="54864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900">
                <a:solidFill>
                  <a:srgbClr val="9AA0AB"/>
                </a:solidFill>
                <a:latin typeface="Helvetica Neue"/>
                <a:ea typeface="Helvetica Neue"/>
                <a:cs typeface="Helvetica Neue"/>
              </a:defRPr>
            </a:lvl1pPr>
          </a:lstStyle>
          <a:p>
            <a:pPr algn="r"/>
            <a:fld id="{F7021451-1387-4CA6-816F-3879F97B5CBC}" type="slidenum">
              <a:rPr b="0" lang="en-US"/>
              <a:t>11</a:t>
            </a:fld>
            <a:endParaRPr lang="en-US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777240"/>
            <a:ext cx="67665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800" kern="0" dirty="0">
                <a:solidFill>
                  <a:srgbClr val="A2760D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STRUCTURE OPTIMIZING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02920" y="1051560"/>
            <a:ext cx="68580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spc="-100" kern="0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Rich Repair</a:t>
            </a:r>
            <a:endParaRPr lang="en-US" sz="4000" dirty="0"/>
          </a:p>
        </p:txBody>
      </p:sp>
      <p:pic>
        <p:nvPicPr>
          <p:cNvPr id="4" name="Image 0" descr="dualsenses/img/range-richrepair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713656" y="640080"/>
            <a:ext cx="3866528" cy="2743200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502920" y="1938528"/>
            <a:ext cx="6858000" cy="27432"/>
          </a:xfrm>
          <a:prstGeom prst="rect">
            <a:avLst/>
          </a:prstGeom>
          <a:solidFill>
            <a:srgbClr val="ECB546"/>
          </a:solidFill>
          <a:ln w="12700">
            <a:solidFill>
              <a:srgbClr val="ECB546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502920" y="2029968"/>
            <a:ext cx="685800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300" b="1" dirty="0">
                <a:solidFill>
                  <a:srgbClr val="A2760D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Мгновенное восстановление, обращающее вспять год повреждений.</a:t>
            </a:r>
            <a:endParaRPr lang="en-US" sz="1300" dirty="0"/>
          </a:p>
        </p:txBody>
      </p:sp>
      <p:sp>
        <p:nvSpPr>
          <p:cNvPr id="7" name="Shape 4"/>
          <p:cNvSpPr/>
          <p:nvPr/>
        </p:nvSpPr>
        <p:spPr>
          <a:xfrm>
            <a:off x="502920" y="2651760"/>
            <a:ext cx="6858000" cy="402336"/>
          </a:xfrm>
          <a:prstGeom prst="roundRect">
            <a:avLst>
              <a:gd name="adj" fmla="val 11364"/>
            </a:avLst>
          </a:prstGeom>
          <a:solidFill>
            <a:srgbClr val="FCF2DC"/>
          </a:solidFill>
          <a:ln w="9525">
            <a:solidFill>
              <a:srgbClr val="FCF2DC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713232" y="2651760"/>
            <a:ext cx="649224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500" kern="0" dirty="0">
                <a:solidFill>
                  <a:srgbClr val="A2760D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ТЕХНОЛОГИЯ   </a:t>
            </a:r>
            <a:pPr indent="0" marL="0">
              <a:buNone/>
            </a:pPr>
            <a:r>
              <a:rPr lang="en-US" sz="110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IntraLipid</a:t>
            </a:r>
            <a:endParaRPr lang="en-US" sz="850" dirty="0"/>
          </a:p>
        </p:txBody>
      </p:sp>
      <p:sp>
        <p:nvSpPr>
          <p:cNvPr id="9" name="Text 6"/>
          <p:cNvSpPr/>
          <p:nvPr/>
        </p:nvSpPr>
        <p:spPr>
          <a:xfrm>
            <a:off x="502920" y="3163824"/>
            <a:ext cx="685800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400" kern="0" dirty="0">
                <a:solidFill>
                  <a:srgbClr val="A2760D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ДЛЯ КОГО  </a:t>
            </a:r>
            <a:pPr indent="0" marL="0">
              <a:buNone/>
            </a:pPr>
            <a:r>
              <a:rPr lang="en-US" sz="100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Сухие, повреждённые, химически нагруженные волосы. Классическое спасение для разрушенного волоса.</a:t>
            </a:r>
            <a:endParaRPr lang="en-US" sz="850" dirty="0"/>
          </a:p>
        </p:txBody>
      </p:sp>
      <p:sp>
        <p:nvSpPr>
          <p:cNvPr id="10" name="Shape 7"/>
          <p:cNvSpPr/>
          <p:nvPr/>
        </p:nvSpPr>
        <p:spPr>
          <a:xfrm>
            <a:off x="548640" y="3584448"/>
            <a:ext cx="3575304" cy="1005840"/>
          </a:xfrm>
          <a:prstGeom prst="roundRect">
            <a:avLst>
              <a:gd name="adj" fmla="val 4545"/>
            </a:avLst>
          </a:prstGeom>
          <a:solidFill>
            <a:srgbClr val="FBFBFD"/>
          </a:solidFill>
          <a:ln w="9525">
            <a:solidFill>
              <a:srgbClr val="E7E9EE"/>
            </a:solidFill>
            <a:prstDash val="solid"/>
          </a:ln>
        </p:spPr>
      </p:sp>
      <p:sp>
        <p:nvSpPr>
          <p:cNvPr id="11" name="Shape 8"/>
          <p:cNvSpPr/>
          <p:nvPr/>
        </p:nvSpPr>
        <p:spPr>
          <a:xfrm>
            <a:off x="548640" y="3584448"/>
            <a:ext cx="50292" cy="1005840"/>
          </a:xfrm>
          <a:prstGeom prst="rect">
            <a:avLst/>
          </a:prstGeom>
          <a:solidFill>
            <a:srgbClr val="ECB546"/>
          </a:solidFill>
          <a:ln w="12700">
            <a:solidFill>
              <a:srgbClr val="ECB546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731520" y="3666744"/>
            <a:ext cx="3246120" cy="3840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Restoring Shampoo</a:t>
            </a:r>
            <a:endParaRPr lang="en-US" sz="1100" dirty="0"/>
          </a:p>
        </p:txBody>
      </p:sp>
      <p:sp>
        <p:nvSpPr>
          <p:cNvPr id="13" name="Text 10"/>
          <p:cNvSpPr/>
          <p:nvPr/>
        </p:nvSpPr>
        <p:spPr>
          <a:xfrm>
            <a:off x="731520" y="4014216"/>
            <a:ext cx="324612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88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Мгновенно восстанавливает структуру и пробуждает естественный блеск. С FadeStop при каждом мытье.</a:t>
            </a:r>
            <a:endParaRPr lang="en-US" sz="880" dirty="0"/>
          </a:p>
        </p:txBody>
      </p:sp>
      <p:sp>
        <p:nvSpPr>
          <p:cNvPr id="14" name="Shape 11"/>
          <p:cNvSpPr/>
          <p:nvPr/>
        </p:nvSpPr>
        <p:spPr>
          <a:xfrm>
            <a:off x="4306824" y="3584448"/>
            <a:ext cx="3575304" cy="1005840"/>
          </a:xfrm>
          <a:prstGeom prst="roundRect">
            <a:avLst>
              <a:gd name="adj" fmla="val 4545"/>
            </a:avLst>
          </a:prstGeom>
          <a:solidFill>
            <a:srgbClr val="FBFBFD"/>
          </a:solidFill>
          <a:ln w="9525">
            <a:solidFill>
              <a:srgbClr val="E7E9EE"/>
            </a:solidFill>
            <a:prstDash val="solid"/>
          </a:ln>
        </p:spPr>
      </p:sp>
      <p:sp>
        <p:nvSpPr>
          <p:cNvPr id="15" name="Shape 12"/>
          <p:cNvSpPr/>
          <p:nvPr/>
        </p:nvSpPr>
        <p:spPr>
          <a:xfrm>
            <a:off x="4306824" y="3584448"/>
            <a:ext cx="50292" cy="1005840"/>
          </a:xfrm>
          <a:prstGeom prst="rect">
            <a:avLst/>
          </a:prstGeom>
          <a:solidFill>
            <a:srgbClr val="ECB546"/>
          </a:solidFill>
          <a:ln w="12700">
            <a:solidFill>
              <a:srgbClr val="ECB546"/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4489704" y="3666744"/>
            <a:ext cx="3246120" cy="3840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Restoring Conditioner</a:t>
            </a:r>
            <a:endParaRPr lang="en-US" sz="1100" dirty="0"/>
          </a:p>
        </p:txBody>
      </p:sp>
      <p:sp>
        <p:nvSpPr>
          <p:cNvPr id="17" name="Text 14"/>
          <p:cNvSpPr/>
          <p:nvPr/>
        </p:nvSpPr>
        <p:spPr>
          <a:xfrm>
            <a:off x="4489704" y="4014216"/>
            <a:ext cx="324612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88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Мгновенно облегчает расчёсывание и эффективно снижает ломкость.</a:t>
            </a:r>
            <a:endParaRPr lang="en-US" sz="880" dirty="0"/>
          </a:p>
        </p:txBody>
      </p:sp>
      <p:sp>
        <p:nvSpPr>
          <p:cNvPr id="18" name="Shape 15"/>
          <p:cNvSpPr/>
          <p:nvPr/>
        </p:nvSpPr>
        <p:spPr>
          <a:xfrm>
            <a:off x="8065008" y="3584448"/>
            <a:ext cx="3575304" cy="1005840"/>
          </a:xfrm>
          <a:prstGeom prst="roundRect">
            <a:avLst>
              <a:gd name="adj" fmla="val 4545"/>
            </a:avLst>
          </a:prstGeom>
          <a:solidFill>
            <a:srgbClr val="FBFBFD"/>
          </a:solidFill>
          <a:ln w="9525">
            <a:solidFill>
              <a:srgbClr val="E7E9EE"/>
            </a:solidFill>
            <a:prstDash val="solid"/>
          </a:ln>
        </p:spPr>
      </p:sp>
      <p:sp>
        <p:nvSpPr>
          <p:cNvPr id="19" name="Shape 16"/>
          <p:cNvSpPr/>
          <p:nvPr/>
        </p:nvSpPr>
        <p:spPr>
          <a:xfrm>
            <a:off x="8065008" y="3584448"/>
            <a:ext cx="50292" cy="1005840"/>
          </a:xfrm>
          <a:prstGeom prst="rect">
            <a:avLst/>
          </a:prstGeom>
          <a:solidFill>
            <a:srgbClr val="ECB546"/>
          </a:solidFill>
          <a:ln w="12700">
            <a:solidFill>
              <a:srgbClr val="ECB546"/>
            </a:solidFill>
            <a:prstDash val="solid"/>
          </a:ln>
        </p:spPr>
      </p:sp>
      <p:sp>
        <p:nvSpPr>
          <p:cNvPr id="20" name="Text 17"/>
          <p:cNvSpPr/>
          <p:nvPr/>
        </p:nvSpPr>
        <p:spPr>
          <a:xfrm>
            <a:off x="8247888" y="3666744"/>
            <a:ext cx="3246120" cy="3840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60Sec Treatment</a:t>
            </a:r>
            <a:endParaRPr lang="en-US" sz="1100" dirty="0"/>
          </a:p>
        </p:txBody>
      </p:sp>
      <p:sp>
        <p:nvSpPr>
          <p:cNvPr id="21" name="Text 18"/>
          <p:cNvSpPr/>
          <p:nvPr/>
        </p:nvSpPr>
        <p:spPr>
          <a:xfrm>
            <a:off x="8247888" y="4014216"/>
            <a:ext cx="324612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88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Восстанавливает волокно до 100% за 60 секунд. Действие изнутри.</a:t>
            </a:r>
            <a:endParaRPr lang="en-US" sz="880" dirty="0"/>
          </a:p>
        </p:txBody>
      </p:sp>
      <p:sp>
        <p:nvSpPr>
          <p:cNvPr id="22" name="Shape 19"/>
          <p:cNvSpPr/>
          <p:nvPr/>
        </p:nvSpPr>
        <p:spPr>
          <a:xfrm>
            <a:off x="548640" y="4773168"/>
            <a:ext cx="3575304" cy="1005840"/>
          </a:xfrm>
          <a:prstGeom prst="roundRect">
            <a:avLst>
              <a:gd name="adj" fmla="val 4545"/>
            </a:avLst>
          </a:prstGeom>
          <a:solidFill>
            <a:srgbClr val="FBFBFD"/>
          </a:solidFill>
          <a:ln w="9525">
            <a:solidFill>
              <a:srgbClr val="E7E9EE"/>
            </a:solidFill>
            <a:prstDash val="solid"/>
          </a:ln>
        </p:spPr>
      </p:sp>
      <p:sp>
        <p:nvSpPr>
          <p:cNvPr id="23" name="Shape 20"/>
          <p:cNvSpPr/>
          <p:nvPr/>
        </p:nvSpPr>
        <p:spPr>
          <a:xfrm>
            <a:off x="548640" y="4773168"/>
            <a:ext cx="50292" cy="1005840"/>
          </a:xfrm>
          <a:prstGeom prst="rect">
            <a:avLst/>
          </a:prstGeom>
          <a:solidFill>
            <a:srgbClr val="ECB546"/>
          </a:solidFill>
          <a:ln w="12700">
            <a:solidFill>
              <a:srgbClr val="ECB546"/>
            </a:solidFill>
            <a:prstDash val="solid"/>
          </a:ln>
        </p:spPr>
      </p:sp>
      <p:sp>
        <p:nvSpPr>
          <p:cNvPr id="24" name="Text 21"/>
          <p:cNvSpPr/>
          <p:nvPr/>
        </p:nvSpPr>
        <p:spPr>
          <a:xfrm>
            <a:off x="731520" y="4855464"/>
            <a:ext cx="3246120" cy="3840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6 Effects Serum</a:t>
            </a:r>
            <a:endParaRPr lang="en-US" sz="1100" dirty="0"/>
          </a:p>
        </p:txBody>
      </p:sp>
      <p:sp>
        <p:nvSpPr>
          <p:cNvPr id="25" name="Text 22"/>
          <p:cNvSpPr/>
          <p:nvPr/>
        </p:nvSpPr>
        <p:spPr>
          <a:xfrm>
            <a:off x="731520" y="5202936"/>
            <a:ext cx="324612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88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Шесть действий сразу: блеск, мягкость, эластичность, anti-frizz, здоровые кончики, меньше ломкости.</a:t>
            </a:r>
            <a:endParaRPr lang="en-US" sz="880" dirty="0"/>
          </a:p>
        </p:txBody>
      </p:sp>
      <p:sp>
        <p:nvSpPr>
          <p:cNvPr id="26" name="Shape 23"/>
          <p:cNvSpPr/>
          <p:nvPr/>
        </p:nvSpPr>
        <p:spPr>
          <a:xfrm>
            <a:off x="4306824" y="4773168"/>
            <a:ext cx="3575304" cy="1005840"/>
          </a:xfrm>
          <a:prstGeom prst="roundRect">
            <a:avLst>
              <a:gd name="adj" fmla="val 4545"/>
            </a:avLst>
          </a:prstGeom>
          <a:solidFill>
            <a:srgbClr val="FBFBFD"/>
          </a:solidFill>
          <a:ln w="9525">
            <a:solidFill>
              <a:srgbClr val="E7E9EE"/>
            </a:solidFill>
            <a:prstDash val="solid"/>
          </a:ln>
        </p:spPr>
      </p:sp>
      <p:sp>
        <p:nvSpPr>
          <p:cNvPr id="27" name="Shape 24"/>
          <p:cNvSpPr/>
          <p:nvPr/>
        </p:nvSpPr>
        <p:spPr>
          <a:xfrm>
            <a:off x="4306824" y="4773168"/>
            <a:ext cx="50292" cy="1005840"/>
          </a:xfrm>
          <a:prstGeom prst="rect">
            <a:avLst/>
          </a:prstGeom>
          <a:solidFill>
            <a:srgbClr val="ECB546"/>
          </a:solidFill>
          <a:ln w="12700">
            <a:solidFill>
              <a:srgbClr val="ECB546"/>
            </a:solidFill>
            <a:prstDash val="solid"/>
          </a:ln>
        </p:spPr>
      </p:sp>
      <p:sp>
        <p:nvSpPr>
          <p:cNvPr id="28" name="Text 25"/>
          <p:cNvSpPr/>
          <p:nvPr/>
        </p:nvSpPr>
        <p:spPr>
          <a:xfrm>
            <a:off x="4489704" y="4855464"/>
            <a:ext cx="3246120" cy="3840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Restoring Serum Spray</a:t>
            </a:r>
            <a:endParaRPr lang="en-US" sz="1100" dirty="0"/>
          </a:p>
        </p:txBody>
      </p:sp>
      <p:sp>
        <p:nvSpPr>
          <p:cNvPr id="29" name="Text 26"/>
          <p:cNvSpPr/>
          <p:nvPr/>
        </p:nvSpPr>
        <p:spPr>
          <a:xfrm>
            <a:off x="4489704" y="5202936"/>
            <a:ext cx="324612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88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Leave-in. Дарит мягкость и блеск, облегчает расчёсывание и укладку.</a:t>
            </a:r>
            <a:endParaRPr lang="en-US" sz="880" dirty="0"/>
          </a:p>
        </p:txBody>
      </p:sp>
      <p:sp>
        <p:nvSpPr>
          <p:cNvPr id="30" name="Shape 27"/>
          <p:cNvSpPr/>
          <p:nvPr/>
        </p:nvSpPr>
        <p:spPr>
          <a:xfrm>
            <a:off x="8065008" y="4773168"/>
            <a:ext cx="3575304" cy="1005840"/>
          </a:xfrm>
          <a:prstGeom prst="roundRect">
            <a:avLst>
              <a:gd name="adj" fmla="val 4545"/>
            </a:avLst>
          </a:prstGeom>
          <a:solidFill>
            <a:srgbClr val="FBFBFD"/>
          </a:solidFill>
          <a:ln w="9525">
            <a:solidFill>
              <a:srgbClr val="E7E9EE"/>
            </a:solidFill>
            <a:prstDash val="solid"/>
          </a:ln>
        </p:spPr>
      </p:sp>
      <p:sp>
        <p:nvSpPr>
          <p:cNvPr id="31" name="Shape 28"/>
          <p:cNvSpPr/>
          <p:nvPr/>
        </p:nvSpPr>
        <p:spPr>
          <a:xfrm>
            <a:off x="8065008" y="4773168"/>
            <a:ext cx="50292" cy="1005840"/>
          </a:xfrm>
          <a:prstGeom prst="rect">
            <a:avLst/>
          </a:prstGeom>
          <a:solidFill>
            <a:srgbClr val="ECB546"/>
          </a:solidFill>
          <a:ln w="12700">
            <a:solidFill>
              <a:srgbClr val="ECB546"/>
            </a:solidFill>
            <a:prstDash val="solid"/>
          </a:ln>
        </p:spPr>
      </p:sp>
      <p:sp>
        <p:nvSpPr>
          <p:cNvPr id="32" name="Text 29"/>
          <p:cNvSpPr/>
          <p:nvPr/>
        </p:nvSpPr>
        <p:spPr>
          <a:xfrm>
            <a:off x="8247888" y="4855464"/>
            <a:ext cx="3246120" cy="3840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Intensive Conditioning Serum</a:t>
            </a:r>
            <a:endParaRPr lang="en-US" sz="1100" dirty="0"/>
          </a:p>
        </p:txBody>
      </p:sp>
      <p:sp>
        <p:nvSpPr>
          <p:cNvPr id="33" name="Text 30"/>
          <p:cNvSpPr/>
          <p:nvPr/>
        </p:nvSpPr>
        <p:spPr>
          <a:xfrm>
            <a:off x="8247888" y="5202936"/>
            <a:ext cx="324612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88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Интенсивная ампула глубокого восстановления для самых повреждённых волос.</a:t>
            </a:r>
            <a:endParaRPr lang="en-US" sz="880" dirty="0"/>
          </a:p>
        </p:txBody>
      </p:sp>
      <p:sp>
        <p:nvSpPr>
          <p:cNvPr id="34" name="Text 31"/>
          <p:cNvSpPr/>
          <p:nvPr/>
        </p:nvSpPr>
        <p:spPr>
          <a:xfrm>
            <a:off x="548640" y="6327648"/>
            <a:ext cx="1051560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i="1" dirty="0">
                <a:solidFill>
                  <a:srgbClr val="9AA0AB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IntraLipid: восполняет липиды, утраченные внутри волоса, и восстанавливает липидную структуру кутикулы.</a:t>
            </a:r>
            <a:endParaRPr lang="en-US" sz="7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38560" y="6656832"/>
            <a:ext cx="54864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900">
                <a:solidFill>
                  <a:srgbClr val="9AA0AB"/>
                </a:solidFill>
                <a:latin typeface="Helvetica Neue"/>
                <a:ea typeface="Helvetica Neue"/>
                <a:cs typeface="Helvetica Neue"/>
              </a:defRPr>
            </a:lvl1pPr>
          </a:lstStyle>
          <a:p>
            <a:pPr algn="r"/>
            <a:fld id="{F7021451-1387-4CA6-816F-3879F97B5CBC}" type="slidenum">
              <a:rPr b="0" lang="en-US"/>
              <a:t>12</a:t>
            </a:fld>
            <a:endParaRPr lang="en-US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777240"/>
            <a:ext cx="67665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800" kern="0" dirty="0">
                <a:solidFill>
                  <a:srgbClr val="5E6C7C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STRUCTURE OPTIMIZING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02920" y="1051560"/>
            <a:ext cx="68580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spc="-100" kern="0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Bond Pro</a:t>
            </a:r>
            <a:endParaRPr lang="en-US" sz="4000" dirty="0"/>
          </a:p>
        </p:txBody>
      </p:sp>
      <p:pic>
        <p:nvPicPr>
          <p:cNvPr id="4" name="Image 0" descr="dualsenses/img/range-bondpro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498080" y="1077500"/>
            <a:ext cx="4297680" cy="1868360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502920" y="1938528"/>
            <a:ext cx="6858000" cy="27432"/>
          </a:xfrm>
          <a:prstGeom prst="rect">
            <a:avLst/>
          </a:prstGeom>
          <a:solidFill>
            <a:srgbClr val="8794A3"/>
          </a:solidFill>
          <a:ln w="12700">
            <a:solidFill>
              <a:srgbClr val="8794A3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502920" y="2029968"/>
            <a:ext cx="685800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300" b="1" dirty="0">
                <a:solidFill>
                  <a:srgbClr val="5E6C7C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До 99% меньше ломкости и до 20× более крепкие, устойчивые волосы.</a:t>
            </a:r>
            <a:endParaRPr lang="en-US" sz="1300" dirty="0"/>
          </a:p>
        </p:txBody>
      </p:sp>
      <p:sp>
        <p:nvSpPr>
          <p:cNvPr id="7" name="Shape 4"/>
          <p:cNvSpPr/>
          <p:nvPr/>
        </p:nvSpPr>
        <p:spPr>
          <a:xfrm>
            <a:off x="502920" y="2651760"/>
            <a:ext cx="6858000" cy="402336"/>
          </a:xfrm>
          <a:prstGeom prst="roundRect">
            <a:avLst>
              <a:gd name="adj" fmla="val 11364"/>
            </a:avLst>
          </a:prstGeom>
          <a:solidFill>
            <a:srgbClr val="ECEFF2"/>
          </a:solidFill>
          <a:ln w="9525">
            <a:solidFill>
              <a:srgbClr val="ECEFF2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713232" y="2651760"/>
            <a:ext cx="649224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500" kern="0" dirty="0">
                <a:solidFill>
                  <a:srgbClr val="5E6C7C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ТЕХНОЛОГИЯ   </a:t>
            </a:r>
            <a:pPr indent="0" marL="0">
              <a:buNone/>
            </a:pPr>
            <a:r>
              <a:rPr lang="en-US" sz="110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Inter-Amino-Bond-Builder</a:t>
            </a:r>
            <a:endParaRPr lang="en-US" sz="850" dirty="0"/>
          </a:p>
        </p:txBody>
      </p:sp>
      <p:sp>
        <p:nvSpPr>
          <p:cNvPr id="9" name="Text 6"/>
          <p:cNvSpPr/>
          <p:nvPr/>
        </p:nvSpPr>
        <p:spPr>
          <a:xfrm>
            <a:off x="502920" y="3163824"/>
            <a:ext cx="685800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400" kern="0" dirty="0">
                <a:solidFill>
                  <a:srgbClr val="5E6C7C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ДЛЯ КОГО  </a:t>
            </a:r>
            <a:pPr indent="0" marL="0">
              <a:buNone/>
            </a:pPr>
            <a:r>
              <a:rPr lang="en-US" sz="100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Тонкий, хрупкий, ломкий волос. Волосы после осветления, окрашивания или термического воздействия.</a:t>
            </a:r>
            <a:endParaRPr lang="en-US" sz="850" dirty="0"/>
          </a:p>
        </p:txBody>
      </p:sp>
      <p:sp>
        <p:nvSpPr>
          <p:cNvPr id="10" name="Shape 7"/>
          <p:cNvSpPr/>
          <p:nvPr/>
        </p:nvSpPr>
        <p:spPr>
          <a:xfrm>
            <a:off x="548640" y="3584448"/>
            <a:ext cx="3575304" cy="1005840"/>
          </a:xfrm>
          <a:prstGeom prst="roundRect">
            <a:avLst>
              <a:gd name="adj" fmla="val 4545"/>
            </a:avLst>
          </a:prstGeom>
          <a:solidFill>
            <a:srgbClr val="FBFBFD"/>
          </a:solidFill>
          <a:ln w="9525">
            <a:solidFill>
              <a:srgbClr val="E7E9EE"/>
            </a:solidFill>
            <a:prstDash val="solid"/>
          </a:ln>
        </p:spPr>
      </p:sp>
      <p:sp>
        <p:nvSpPr>
          <p:cNvPr id="11" name="Shape 8"/>
          <p:cNvSpPr/>
          <p:nvPr/>
        </p:nvSpPr>
        <p:spPr>
          <a:xfrm>
            <a:off x="548640" y="3584448"/>
            <a:ext cx="50292" cy="1005840"/>
          </a:xfrm>
          <a:prstGeom prst="rect">
            <a:avLst/>
          </a:prstGeom>
          <a:solidFill>
            <a:srgbClr val="8794A3"/>
          </a:solidFill>
          <a:ln w="12700">
            <a:solidFill>
              <a:srgbClr val="8794A3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731520" y="3666744"/>
            <a:ext cx="3246120" cy="3840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Pre-Wash Cortex Filler</a:t>
            </a:r>
            <a:endParaRPr lang="en-US" sz="1100" dirty="0"/>
          </a:p>
        </p:txBody>
      </p:sp>
      <p:sp>
        <p:nvSpPr>
          <p:cNvPr id="13" name="Text 10"/>
          <p:cNvSpPr/>
          <p:nvPr/>
        </p:nvSpPr>
        <p:spPr>
          <a:xfrm>
            <a:off x="731520" y="4014216"/>
            <a:ext cx="324612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88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Первый шаг перед мытьём. Заполняет пустоты в кортексе, чтобы весь уход работал лучше.</a:t>
            </a:r>
            <a:endParaRPr lang="en-US" sz="880" dirty="0"/>
          </a:p>
        </p:txBody>
      </p:sp>
      <p:sp>
        <p:nvSpPr>
          <p:cNvPr id="14" name="Shape 11"/>
          <p:cNvSpPr/>
          <p:nvPr/>
        </p:nvSpPr>
        <p:spPr>
          <a:xfrm>
            <a:off x="4306824" y="3584448"/>
            <a:ext cx="3575304" cy="1005840"/>
          </a:xfrm>
          <a:prstGeom prst="roundRect">
            <a:avLst>
              <a:gd name="adj" fmla="val 4545"/>
            </a:avLst>
          </a:prstGeom>
          <a:solidFill>
            <a:srgbClr val="FBFBFD"/>
          </a:solidFill>
          <a:ln w="9525">
            <a:solidFill>
              <a:srgbClr val="E7E9EE"/>
            </a:solidFill>
            <a:prstDash val="solid"/>
          </a:ln>
        </p:spPr>
      </p:sp>
      <p:sp>
        <p:nvSpPr>
          <p:cNvPr id="15" name="Shape 12"/>
          <p:cNvSpPr/>
          <p:nvPr/>
        </p:nvSpPr>
        <p:spPr>
          <a:xfrm>
            <a:off x="4306824" y="3584448"/>
            <a:ext cx="50292" cy="1005840"/>
          </a:xfrm>
          <a:prstGeom prst="rect">
            <a:avLst/>
          </a:prstGeom>
          <a:solidFill>
            <a:srgbClr val="8794A3"/>
          </a:solidFill>
          <a:ln w="12700">
            <a:solidFill>
              <a:srgbClr val="8794A3"/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4489704" y="3666744"/>
            <a:ext cx="3246120" cy="3840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Fortifying Shampoo</a:t>
            </a:r>
            <a:endParaRPr lang="en-US" sz="1100" dirty="0"/>
          </a:p>
        </p:txBody>
      </p:sp>
      <p:sp>
        <p:nvSpPr>
          <p:cNvPr id="17" name="Text 14"/>
          <p:cNvSpPr/>
          <p:nvPr/>
        </p:nvSpPr>
        <p:spPr>
          <a:xfrm>
            <a:off x="4489704" y="4014216"/>
            <a:ext cx="324612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88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Мгновенно даёт уход и структуру. Укрепляет ослабленные волосы при каждом мытье.</a:t>
            </a:r>
            <a:endParaRPr lang="en-US" sz="880" dirty="0"/>
          </a:p>
        </p:txBody>
      </p:sp>
      <p:sp>
        <p:nvSpPr>
          <p:cNvPr id="18" name="Shape 15"/>
          <p:cNvSpPr/>
          <p:nvPr/>
        </p:nvSpPr>
        <p:spPr>
          <a:xfrm>
            <a:off x="8065008" y="3584448"/>
            <a:ext cx="3575304" cy="1005840"/>
          </a:xfrm>
          <a:prstGeom prst="roundRect">
            <a:avLst>
              <a:gd name="adj" fmla="val 4545"/>
            </a:avLst>
          </a:prstGeom>
          <a:solidFill>
            <a:srgbClr val="FBFBFD"/>
          </a:solidFill>
          <a:ln w="9525">
            <a:solidFill>
              <a:srgbClr val="E7E9EE"/>
            </a:solidFill>
            <a:prstDash val="solid"/>
          </a:ln>
        </p:spPr>
      </p:sp>
      <p:sp>
        <p:nvSpPr>
          <p:cNvPr id="19" name="Shape 16"/>
          <p:cNvSpPr/>
          <p:nvPr/>
        </p:nvSpPr>
        <p:spPr>
          <a:xfrm>
            <a:off x="8065008" y="3584448"/>
            <a:ext cx="50292" cy="1005840"/>
          </a:xfrm>
          <a:prstGeom prst="rect">
            <a:avLst/>
          </a:prstGeom>
          <a:solidFill>
            <a:srgbClr val="8794A3"/>
          </a:solidFill>
          <a:ln w="12700">
            <a:solidFill>
              <a:srgbClr val="8794A3"/>
            </a:solidFill>
            <a:prstDash val="solid"/>
          </a:ln>
        </p:spPr>
      </p:sp>
      <p:sp>
        <p:nvSpPr>
          <p:cNvPr id="20" name="Text 17"/>
          <p:cNvSpPr/>
          <p:nvPr/>
        </p:nvSpPr>
        <p:spPr>
          <a:xfrm>
            <a:off x="8247888" y="3666744"/>
            <a:ext cx="3246120" cy="3840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Fortifying Conditioner</a:t>
            </a:r>
            <a:endParaRPr lang="en-US" sz="1100" dirty="0"/>
          </a:p>
        </p:txBody>
      </p:sp>
      <p:sp>
        <p:nvSpPr>
          <p:cNvPr id="21" name="Text 18"/>
          <p:cNvSpPr/>
          <p:nvPr/>
        </p:nvSpPr>
        <p:spPr>
          <a:xfrm>
            <a:off x="8247888" y="4014216"/>
            <a:ext cx="324612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88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Заметно снижает ломкость и защищает от механических повреждений при расчёсывании.</a:t>
            </a:r>
            <a:endParaRPr lang="en-US" sz="880" dirty="0"/>
          </a:p>
        </p:txBody>
      </p:sp>
      <p:sp>
        <p:nvSpPr>
          <p:cNvPr id="22" name="Shape 19"/>
          <p:cNvSpPr/>
          <p:nvPr/>
        </p:nvSpPr>
        <p:spPr>
          <a:xfrm>
            <a:off x="548640" y="4773168"/>
            <a:ext cx="3575304" cy="1005840"/>
          </a:xfrm>
          <a:prstGeom prst="roundRect">
            <a:avLst>
              <a:gd name="adj" fmla="val 4545"/>
            </a:avLst>
          </a:prstGeom>
          <a:solidFill>
            <a:srgbClr val="FBFBFD"/>
          </a:solidFill>
          <a:ln w="9525">
            <a:solidFill>
              <a:srgbClr val="E7E9EE"/>
            </a:solidFill>
            <a:prstDash val="solid"/>
          </a:ln>
        </p:spPr>
      </p:sp>
      <p:sp>
        <p:nvSpPr>
          <p:cNvPr id="23" name="Shape 20"/>
          <p:cNvSpPr/>
          <p:nvPr/>
        </p:nvSpPr>
        <p:spPr>
          <a:xfrm>
            <a:off x="548640" y="4773168"/>
            <a:ext cx="50292" cy="1005840"/>
          </a:xfrm>
          <a:prstGeom prst="rect">
            <a:avLst/>
          </a:prstGeom>
          <a:solidFill>
            <a:srgbClr val="8794A3"/>
          </a:solidFill>
          <a:ln w="12700">
            <a:solidFill>
              <a:srgbClr val="8794A3"/>
            </a:solidFill>
            <a:prstDash val="solid"/>
          </a:ln>
        </p:spPr>
      </p:sp>
      <p:sp>
        <p:nvSpPr>
          <p:cNvPr id="24" name="Text 21"/>
          <p:cNvSpPr/>
          <p:nvPr/>
        </p:nvSpPr>
        <p:spPr>
          <a:xfrm>
            <a:off x="731520" y="4855464"/>
            <a:ext cx="3246120" cy="3840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Repair &amp; Structure Spray</a:t>
            </a:r>
            <a:endParaRPr lang="en-US" sz="1100" dirty="0"/>
          </a:p>
        </p:txBody>
      </p:sp>
      <p:sp>
        <p:nvSpPr>
          <p:cNvPr id="25" name="Text 22"/>
          <p:cNvSpPr/>
          <p:nvPr/>
        </p:nvSpPr>
        <p:spPr>
          <a:xfrm>
            <a:off x="731520" y="5202936"/>
            <a:ext cx="324612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88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Leave-in. Мгновенная и длительная защита кутикулы и термозащита.</a:t>
            </a:r>
            <a:endParaRPr lang="en-US" sz="880" dirty="0"/>
          </a:p>
        </p:txBody>
      </p:sp>
      <p:sp>
        <p:nvSpPr>
          <p:cNvPr id="26" name="Shape 23"/>
          <p:cNvSpPr/>
          <p:nvPr/>
        </p:nvSpPr>
        <p:spPr>
          <a:xfrm>
            <a:off x="4306824" y="4773168"/>
            <a:ext cx="3575304" cy="1005840"/>
          </a:xfrm>
          <a:prstGeom prst="roundRect">
            <a:avLst>
              <a:gd name="adj" fmla="val 4545"/>
            </a:avLst>
          </a:prstGeom>
          <a:solidFill>
            <a:srgbClr val="FBFBFD"/>
          </a:solidFill>
          <a:ln w="9525">
            <a:solidFill>
              <a:srgbClr val="E7E9EE"/>
            </a:solidFill>
            <a:prstDash val="solid"/>
          </a:ln>
        </p:spPr>
      </p:sp>
      <p:sp>
        <p:nvSpPr>
          <p:cNvPr id="27" name="Shape 24"/>
          <p:cNvSpPr/>
          <p:nvPr/>
        </p:nvSpPr>
        <p:spPr>
          <a:xfrm>
            <a:off x="4306824" y="4773168"/>
            <a:ext cx="50292" cy="1005840"/>
          </a:xfrm>
          <a:prstGeom prst="rect">
            <a:avLst/>
          </a:prstGeom>
          <a:solidFill>
            <a:srgbClr val="8794A3"/>
          </a:solidFill>
          <a:ln w="12700">
            <a:solidFill>
              <a:srgbClr val="8794A3"/>
            </a:solidFill>
            <a:prstDash val="solid"/>
          </a:ln>
        </p:spPr>
      </p:sp>
      <p:sp>
        <p:nvSpPr>
          <p:cNvPr id="28" name="Text 25"/>
          <p:cNvSpPr/>
          <p:nvPr/>
        </p:nvSpPr>
        <p:spPr>
          <a:xfrm>
            <a:off x="4489704" y="4855464"/>
            <a:ext cx="3246120" cy="3840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60Sec Treatment</a:t>
            </a:r>
            <a:endParaRPr lang="en-US" sz="1100" dirty="0"/>
          </a:p>
        </p:txBody>
      </p:sp>
      <p:sp>
        <p:nvSpPr>
          <p:cNvPr id="29" name="Text 26"/>
          <p:cNvSpPr/>
          <p:nvPr/>
        </p:nvSpPr>
        <p:spPr>
          <a:xfrm>
            <a:off x="4489704" y="5202936"/>
            <a:ext cx="324612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88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Укрепляет волокно до 100% за 60 секунд, не утяжеляя.</a:t>
            </a:r>
            <a:endParaRPr lang="en-US" sz="880" dirty="0"/>
          </a:p>
        </p:txBody>
      </p:sp>
      <p:sp>
        <p:nvSpPr>
          <p:cNvPr id="30" name="Shape 27"/>
          <p:cNvSpPr/>
          <p:nvPr/>
        </p:nvSpPr>
        <p:spPr>
          <a:xfrm>
            <a:off x="8065008" y="4773168"/>
            <a:ext cx="3575304" cy="1005840"/>
          </a:xfrm>
          <a:prstGeom prst="roundRect">
            <a:avLst>
              <a:gd name="adj" fmla="val 4545"/>
            </a:avLst>
          </a:prstGeom>
          <a:solidFill>
            <a:srgbClr val="FBFBFD"/>
          </a:solidFill>
          <a:ln w="9525">
            <a:solidFill>
              <a:srgbClr val="E7E9EE"/>
            </a:solidFill>
            <a:prstDash val="solid"/>
          </a:ln>
        </p:spPr>
      </p:sp>
      <p:sp>
        <p:nvSpPr>
          <p:cNvPr id="31" name="Shape 28"/>
          <p:cNvSpPr/>
          <p:nvPr/>
        </p:nvSpPr>
        <p:spPr>
          <a:xfrm>
            <a:off x="8065008" y="4773168"/>
            <a:ext cx="50292" cy="1005840"/>
          </a:xfrm>
          <a:prstGeom prst="rect">
            <a:avLst/>
          </a:prstGeom>
          <a:solidFill>
            <a:srgbClr val="8794A3"/>
          </a:solidFill>
          <a:ln w="12700">
            <a:solidFill>
              <a:srgbClr val="8794A3"/>
            </a:solidFill>
            <a:prstDash val="solid"/>
          </a:ln>
        </p:spPr>
      </p:sp>
      <p:sp>
        <p:nvSpPr>
          <p:cNvPr id="32" name="Text 29"/>
          <p:cNvSpPr/>
          <p:nvPr/>
        </p:nvSpPr>
        <p:spPr>
          <a:xfrm>
            <a:off x="8247888" y="4855464"/>
            <a:ext cx="3246120" cy="3840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Day &amp; Night Bond Booster</a:t>
            </a:r>
            <a:endParaRPr lang="en-US" sz="1100" dirty="0"/>
          </a:p>
        </p:txBody>
      </p:sp>
      <p:sp>
        <p:nvSpPr>
          <p:cNvPr id="33" name="Text 30"/>
          <p:cNvSpPr/>
          <p:nvPr/>
        </p:nvSpPr>
        <p:spPr>
          <a:xfrm>
            <a:off x="8247888" y="5202936"/>
            <a:ext cx="324612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88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Leave-in интенсивного укрепления. Стабилизирует сеть связей днём и ночью.</a:t>
            </a:r>
            <a:endParaRPr lang="en-US" sz="880" dirty="0"/>
          </a:p>
        </p:txBody>
      </p:sp>
      <p:sp>
        <p:nvSpPr>
          <p:cNvPr id="34" name="Text 31"/>
          <p:cNvSpPr/>
          <p:nvPr/>
        </p:nvSpPr>
        <p:spPr>
          <a:xfrm>
            <a:off x="548640" y="6327648"/>
            <a:ext cx="1051560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i="1" dirty="0">
                <a:solidFill>
                  <a:srgbClr val="9AA0AB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Аминокислоты и пептиды проникают в кортекс, а экстракты красных и бурых водорослей образуют новые ионные связи с белками волоса.</a:t>
            </a:r>
            <a:endParaRPr lang="en-US" sz="7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38560" y="6656832"/>
            <a:ext cx="54864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900">
                <a:solidFill>
                  <a:srgbClr val="9AA0AB"/>
                </a:solidFill>
                <a:latin typeface="Helvetica Neue"/>
                <a:ea typeface="Helvetica Neue"/>
                <a:cs typeface="Helvetica Neue"/>
              </a:defRPr>
            </a:lvl1pPr>
          </a:lstStyle>
          <a:p>
            <a:pPr algn="r"/>
            <a:fld id="{F7021451-1387-4CA6-816F-3879F97B5CBC}" type="slidenum">
              <a:rPr b="0" lang="en-US"/>
              <a:t>13</a:t>
            </a:fld>
            <a:endParaRPr lang="en-US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777240"/>
            <a:ext cx="67665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800" kern="0" dirty="0">
                <a:solidFill>
                  <a:srgbClr val="D6004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COLOR CARE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02920" y="1051560"/>
            <a:ext cx="68580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spc="-100" kern="0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Color</a:t>
            </a:r>
            <a:endParaRPr lang="en-US" sz="4000" dirty="0"/>
          </a:p>
        </p:txBody>
      </p:sp>
      <p:pic>
        <p:nvPicPr>
          <p:cNvPr id="4" name="Image 0" descr="dualsenses/img/range-color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699207" y="640080"/>
            <a:ext cx="3895426" cy="2743200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502920" y="1938528"/>
            <a:ext cx="6858000" cy="27432"/>
          </a:xfrm>
          <a:prstGeom prst="rect">
            <a:avLst/>
          </a:prstGeom>
          <a:solidFill>
            <a:srgbClr val="FF0066"/>
          </a:solidFill>
          <a:ln w="12700">
            <a:solidFill>
              <a:srgbClr val="FF0066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502920" y="2029968"/>
            <a:ext cx="685800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300" b="1" dirty="0">
                <a:solidFill>
                  <a:srgbClr val="D6004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Сохраняет цвет волос ярким до 100 дней.</a:t>
            </a:r>
            <a:endParaRPr lang="en-US" sz="1300" dirty="0"/>
          </a:p>
        </p:txBody>
      </p:sp>
      <p:sp>
        <p:nvSpPr>
          <p:cNvPr id="7" name="Shape 4"/>
          <p:cNvSpPr/>
          <p:nvPr/>
        </p:nvSpPr>
        <p:spPr>
          <a:xfrm>
            <a:off x="502920" y="2651760"/>
            <a:ext cx="6858000" cy="402336"/>
          </a:xfrm>
          <a:prstGeom prst="roundRect">
            <a:avLst>
              <a:gd name="adj" fmla="val 11364"/>
            </a:avLst>
          </a:prstGeom>
          <a:solidFill>
            <a:srgbClr val="FFE2EE"/>
          </a:solidFill>
          <a:ln w="9525">
            <a:solidFill>
              <a:srgbClr val="FFE2EE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713232" y="2651760"/>
            <a:ext cx="649224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500" kern="0" dirty="0">
                <a:solidFill>
                  <a:srgbClr val="D6004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ТЕХНОЛОГИЯ   </a:t>
            </a:r>
            <a:pPr indent="0" marL="0">
              <a:buNone/>
            </a:pPr>
            <a:r>
              <a:rPr lang="en-US" sz="110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Luminescine</a:t>
            </a:r>
            <a:endParaRPr lang="en-US" sz="850" dirty="0"/>
          </a:p>
        </p:txBody>
      </p:sp>
      <p:sp>
        <p:nvSpPr>
          <p:cNvPr id="9" name="Text 6"/>
          <p:cNvSpPr/>
          <p:nvPr/>
        </p:nvSpPr>
        <p:spPr>
          <a:xfrm>
            <a:off x="502920" y="3163824"/>
            <a:ext cx="685800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400" kern="0" dirty="0">
                <a:solidFill>
                  <a:srgbClr val="D6004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ДЛЯ КОГО  </a:t>
            </a:r>
            <a:pPr indent="0" marL="0">
              <a:buNone/>
            </a:pPr>
            <a:r>
              <a:rPr lang="en-US" sz="100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Окрашенные волосы, тонкие и средние. Базовый выбор для каждого клиента с окрашиванием.</a:t>
            </a:r>
            <a:endParaRPr lang="en-US" sz="850" dirty="0"/>
          </a:p>
        </p:txBody>
      </p:sp>
      <p:sp>
        <p:nvSpPr>
          <p:cNvPr id="10" name="Shape 7"/>
          <p:cNvSpPr/>
          <p:nvPr/>
        </p:nvSpPr>
        <p:spPr>
          <a:xfrm>
            <a:off x="548640" y="3584448"/>
            <a:ext cx="3575304" cy="1005840"/>
          </a:xfrm>
          <a:prstGeom prst="roundRect">
            <a:avLst>
              <a:gd name="adj" fmla="val 4545"/>
            </a:avLst>
          </a:prstGeom>
          <a:solidFill>
            <a:srgbClr val="FBFBFD"/>
          </a:solidFill>
          <a:ln w="9525">
            <a:solidFill>
              <a:srgbClr val="E7E9EE"/>
            </a:solidFill>
            <a:prstDash val="solid"/>
          </a:ln>
        </p:spPr>
      </p:sp>
      <p:sp>
        <p:nvSpPr>
          <p:cNvPr id="11" name="Shape 8"/>
          <p:cNvSpPr/>
          <p:nvPr/>
        </p:nvSpPr>
        <p:spPr>
          <a:xfrm>
            <a:off x="548640" y="3584448"/>
            <a:ext cx="50292" cy="1005840"/>
          </a:xfrm>
          <a:prstGeom prst="rect">
            <a:avLst/>
          </a:prstGeom>
          <a:solidFill>
            <a:srgbClr val="FF0066"/>
          </a:solidFill>
          <a:ln w="12700">
            <a:solidFill>
              <a:srgbClr val="FF0066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731520" y="3666744"/>
            <a:ext cx="3246120" cy="3840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Brilliance Shampoo</a:t>
            </a:r>
            <a:endParaRPr lang="en-US" sz="1100" dirty="0"/>
          </a:p>
        </p:txBody>
      </p:sp>
      <p:sp>
        <p:nvSpPr>
          <p:cNvPr id="13" name="Text 10"/>
          <p:cNvSpPr/>
          <p:nvPr/>
        </p:nvSpPr>
        <p:spPr>
          <a:xfrm>
            <a:off x="731520" y="4014216"/>
            <a:ext cx="324612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88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Мгновенно раскрывает сияние цвета. С FadeStop минимизирует вымывание при каждом применении.</a:t>
            </a:r>
            <a:endParaRPr lang="en-US" sz="880" dirty="0"/>
          </a:p>
        </p:txBody>
      </p:sp>
      <p:sp>
        <p:nvSpPr>
          <p:cNvPr id="14" name="Shape 11"/>
          <p:cNvSpPr/>
          <p:nvPr/>
        </p:nvSpPr>
        <p:spPr>
          <a:xfrm>
            <a:off x="4306824" y="3584448"/>
            <a:ext cx="3575304" cy="1005840"/>
          </a:xfrm>
          <a:prstGeom prst="roundRect">
            <a:avLst>
              <a:gd name="adj" fmla="val 4545"/>
            </a:avLst>
          </a:prstGeom>
          <a:solidFill>
            <a:srgbClr val="FBFBFD"/>
          </a:solidFill>
          <a:ln w="9525">
            <a:solidFill>
              <a:srgbClr val="E7E9EE"/>
            </a:solidFill>
            <a:prstDash val="solid"/>
          </a:ln>
        </p:spPr>
      </p:sp>
      <p:sp>
        <p:nvSpPr>
          <p:cNvPr id="15" name="Shape 12"/>
          <p:cNvSpPr/>
          <p:nvPr/>
        </p:nvSpPr>
        <p:spPr>
          <a:xfrm>
            <a:off x="4306824" y="3584448"/>
            <a:ext cx="50292" cy="1005840"/>
          </a:xfrm>
          <a:prstGeom prst="rect">
            <a:avLst/>
          </a:prstGeom>
          <a:solidFill>
            <a:srgbClr val="FF0066"/>
          </a:solidFill>
          <a:ln w="12700">
            <a:solidFill>
              <a:srgbClr val="FF0066"/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4489704" y="3666744"/>
            <a:ext cx="3246120" cy="3840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Brilliance Conditioner</a:t>
            </a:r>
            <a:endParaRPr lang="en-US" sz="1100" dirty="0"/>
          </a:p>
        </p:txBody>
      </p:sp>
      <p:sp>
        <p:nvSpPr>
          <p:cNvPr id="17" name="Text 14"/>
          <p:cNvSpPr/>
          <p:nvPr/>
        </p:nvSpPr>
        <p:spPr>
          <a:xfrm>
            <a:off x="4489704" y="4014216"/>
            <a:ext cx="324612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88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Облегчает расчёсывание и закрывает кутикулу, чтобы цвет отражал больше света.</a:t>
            </a:r>
            <a:endParaRPr lang="en-US" sz="880" dirty="0"/>
          </a:p>
        </p:txBody>
      </p:sp>
      <p:sp>
        <p:nvSpPr>
          <p:cNvPr id="18" name="Shape 15"/>
          <p:cNvSpPr/>
          <p:nvPr/>
        </p:nvSpPr>
        <p:spPr>
          <a:xfrm>
            <a:off x="8065008" y="3584448"/>
            <a:ext cx="3575304" cy="1005840"/>
          </a:xfrm>
          <a:prstGeom prst="roundRect">
            <a:avLst>
              <a:gd name="adj" fmla="val 4545"/>
            </a:avLst>
          </a:prstGeom>
          <a:solidFill>
            <a:srgbClr val="FBFBFD"/>
          </a:solidFill>
          <a:ln w="9525">
            <a:solidFill>
              <a:srgbClr val="E7E9EE"/>
            </a:solidFill>
            <a:prstDash val="solid"/>
          </a:ln>
        </p:spPr>
      </p:sp>
      <p:sp>
        <p:nvSpPr>
          <p:cNvPr id="19" name="Shape 16"/>
          <p:cNvSpPr/>
          <p:nvPr/>
        </p:nvSpPr>
        <p:spPr>
          <a:xfrm>
            <a:off x="8065008" y="3584448"/>
            <a:ext cx="50292" cy="1005840"/>
          </a:xfrm>
          <a:prstGeom prst="rect">
            <a:avLst/>
          </a:prstGeom>
          <a:solidFill>
            <a:srgbClr val="FF0066"/>
          </a:solidFill>
          <a:ln w="12700">
            <a:solidFill>
              <a:srgbClr val="FF0066"/>
            </a:solidFill>
            <a:prstDash val="solid"/>
          </a:ln>
        </p:spPr>
      </p:sp>
      <p:sp>
        <p:nvSpPr>
          <p:cNvPr id="20" name="Text 17"/>
          <p:cNvSpPr/>
          <p:nvPr/>
        </p:nvSpPr>
        <p:spPr>
          <a:xfrm>
            <a:off x="8247888" y="3666744"/>
            <a:ext cx="3246120" cy="3840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Brilliance Serum Spray</a:t>
            </a:r>
            <a:endParaRPr lang="en-US" sz="1100" dirty="0"/>
          </a:p>
        </p:txBody>
      </p:sp>
      <p:sp>
        <p:nvSpPr>
          <p:cNvPr id="21" name="Text 18"/>
          <p:cNvSpPr/>
          <p:nvPr/>
        </p:nvSpPr>
        <p:spPr>
          <a:xfrm>
            <a:off x="8247888" y="4014216"/>
            <a:ext cx="324612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88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Leave-in. Блеск, лёгкое расчёсывание и защита цвета перед укладкой.</a:t>
            </a:r>
            <a:endParaRPr lang="en-US" sz="880" dirty="0"/>
          </a:p>
        </p:txBody>
      </p:sp>
      <p:sp>
        <p:nvSpPr>
          <p:cNvPr id="22" name="Shape 19"/>
          <p:cNvSpPr/>
          <p:nvPr/>
        </p:nvSpPr>
        <p:spPr>
          <a:xfrm>
            <a:off x="548640" y="4773168"/>
            <a:ext cx="3575304" cy="1005840"/>
          </a:xfrm>
          <a:prstGeom prst="roundRect">
            <a:avLst>
              <a:gd name="adj" fmla="val 4545"/>
            </a:avLst>
          </a:prstGeom>
          <a:solidFill>
            <a:srgbClr val="FBFBFD"/>
          </a:solidFill>
          <a:ln w="9525">
            <a:solidFill>
              <a:srgbClr val="E7E9EE"/>
            </a:solidFill>
            <a:prstDash val="solid"/>
          </a:ln>
        </p:spPr>
      </p:sp>
      <p:sp>
        <p:nvSpPr>
          <p:cNvPr id="23" name="Shape 20"/>
          <p:cNvSpPr/>
          <p:nvPr/>
        </p:nvSpPr>
        <p:spPr>
          <a:xfrm>
            <a:off x="548640" y="4773168"/>
            <a:ext cx="50292" cy="1005840"/>
          </a:xfrm>
          <a:prstGeom prst="rect">
            <a:avLst/>
          </a:prstGeom>
          <a:solidFill>
            <a:srgbClr val="FF0066"/>
          </a:solidFill>
          <a:ln w="12700">
            <a:solidFill>
              <a:srgbClr val="FF0066"/>
            </a:solidFill>
            <a:prstDash val="solid"/>
          </a:ln>
        </p:spPr>
      </p:sp>
      <p:sp>
        <p:nvSpPr>
          <p:cNvPr id="24" name="Text 21"/>
          <p:cNvSpPr/>
          <p:nvPr/>
        </p:nvSpPr>
        <p:spPr>
          <a:xfrm>
            <a:off x="731520" y="4855464"/>
            <a:ext cx="3246120" cy="3840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Repair &amp; Radiance Balm</a:t>
            </a:r>
            <a:endParaRPr lang="en-US" sz="1100" dirty="0"/>
          </a:p>
        </p:txBody>
      </p:sp>
      <p:sp>
        <p:nvSpPr>
          <p:cNvPr id="25" name="Text 22"/>
          <p:cNvSpPr/>
          <p:nvPr/>
        </p:nvSpPr>
        <p:spPr>
          <a:xfrm>
            <a:off x="731520" y="5202936"/>
            <a:ext cx="324612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88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Leave-in balm. Усиливает яркость цвета, уменьшает сечение и защищает от UV.</a:t>
            </a:r>
            <a:endParaRPr lang="en-US" sz="880" dirty="0"/>
          </a:p>
        </p:txBody>
      </p:sp>
      <p:sp>
        <p:nvSpPr>
          <p:cNvPr id="26" name="Shape 23"/>
          <p:cNvSpPr/>
          <p:nvPr/>
        </p:nvSpPr>
        <p:spPr>
          <a:xfrm>
            <a:off x="4306824" y="4773168"/>
            <a:ext cx="3575304" cy="1005840"/>
          </a:xfrm>
          <a:prstGeom prst="roundRect">
            <a:avLst>
              <a:gd name="adj" fmla="val 4545"/>
            </a:avLst>
          </a:prstGeom>
          <a:solidFill>
            <a:srgbClr val="FBFBFD"/>
          </a:solidFill>
          <a:ln w="9525">
            <a:solidFill>
              <a:srgbClr val="E7E9EE"/>
            </a:solidFill>
            <a:prstDash val="solid"/>
          </a:ln>
        </p:spPr>
      </p:sp>
      <p:sp>
        <p:nvSpPr>
          <p:cNvPr id="27" name="Shape 24"/>
          <p:cNvSpPr/>
          <p:nvPr/>
        </p:nvSpPr>
        <p:spPr>
          <a:xfrm>
            <a:off x="4306824" y="4773168"/>
            <a:ext cx="50292" cy="1005840"/>
          </a:xfrm>
          <a:prstGeom prst="rect">
            <a:avLst/>
          </a:prstGeom>
          <a:solidFill>
            <a:srgbClr val="FF0066"/>
          </a:solidFill>
          <a:ln w="12700">
            <a:solidFill>
              <a:srgbClr val="FF0066"/>
            </a:solidFill>
            <a:prstDash val="solid"/>
          </a:ln>
        </p:spPr>
      </p:sp>
      <p:sp>
        <p:nvSpPr>
          <p:cNvPr id="28" name="Text 25"/>
          <p:cNvSpPr/>
          <p:nvPr/>
        </p:nvSpPr>
        <p:spPr>
          <a:xfrm>
            <a:off x="4489704" y="4855464"/>
            <a:ext cx="3246120" cy="3840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Intensive Conditioning Serum</a:t>
            </a:r>
            <a:endParaRPr lang="en-US" sz="1100" dirty="0"/>
          </a:p>
        </p:txBody>
      </p:sp>
      <p:sp>
        <p:nvSpPr>
          <p:cNvPr id="29" name="Text 26"/>
          <p:cNvSpPr/>
          <p:nvPr/>
        </p:nvSpPr>
        <p:spPr>
          <a:xfrm>
            <a:off x="4489704" y="5202936"/>
            <a:ext cx="324612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88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Интенсивная ампула. Сохраняет салонный цвет ярким до 22 применений шампуня.</a:t>
            </a:r>
            <a:endParaRPr lang="en-US" sz="880" dirty="0"/>
          </a:p>
        </p:txBody>
      </p:sp>
      <p:sp>
        <p:nvSpPr>
          <p:cNvPr id="30" name="Text 27"/>
          <p:cNvSpPr/>
          <p:nvPr/>
        </p:nvSpPr>
        <p:spPr>
          <a:xfrm>
            <a:off x="548640" y="6327648"/>
            <a:ext cx="1051560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i="1" dirty="0">
                <a:solidFill>
                  <a:srgbClr val="9AA0AB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Luminescine: превращает невидимый UV-свет в видимый, обеспечивая впечатляющее сияние цвета.</a:t>
            </a:r>
            <a:endParaRPr lang="en-US" sz="7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38560" y="6656832"/>
            <a:ext cx="54864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900">
                <a:solidFill>
                  <a:srgbClr val="9AA0AB"/>
                </a:solidFill>
                <a:latin typeface="Helvetica Neue"/>
                <a:ea typeface="Helvetica Neue"/>
                <a:cs typeface="Helvetica Neue"/>
              </a:defRPr>
            </a:lvl1pPr>
          </a:lstStyle>
          <a:p>
            <a:pPr algn="r"/>
            <a:fld id="{F7021451-1387-4CA6-816F-3879F97B5CBC}" type="slidenum">
              <a:rPr b="0" lang="en-US"/>
              <a:t>14</a:t>
            </a:fld>
            <a:endParaRPr lang="en-US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777240"/>
            <a:ext cx="67665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800" kern="0" dirty="0">
                <a:solidFill>
                  <a:srgbClr val="AB0045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COLOR CARE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02920" y="1051560"/>
            <a:ext cx="68580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spc="-100" kern="0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Color Extra Rich</a:t>
            </a:r>
            <a:endParaRPr lang="en-US" sz="4000" dirty="0"/>
          </a:p>
        </p:txBody>
      </p:sp>
      <p:pic>
        <p:nvPicPr>
          <p:cNvPr id="4" name="Image 0" descr="dualsenses/img/range-colorxr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883699" y="640080"/>
            <a:ext cx="3526441" cy="2743200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502920" y="1938528"/>
            <a:ext cx="6858000" cy="27432"/>
          </a:xfrm>
          <a:prstGeom prst="rect">
            <a:avLst/>
          </a:prstGeom>
          <a:solidFill>
            <a:srgbClr val="CC0053"/>
          </a:solidFill>
          <a:ln w="12700">
            <a:solidFill>
              <a:srgbClr val="CC0053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502920" y="2029968"/>
            <a:ext cx="685800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300" b="1" dirty="0">
                <a:solidFill>
                  <a:srgbClr val="AB0045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Сохраняет цвет ярким до 100 дней — с более насыщенным питанием.</a:t>
            </a:r>
            <a:endParaRPr lang="en-US" sz="1300" dirty="0"/>
          </a:p>
        </p:txBody>
      </p:sp>
      <p:sp>
        <p:nvSpPr>
          <p:cNvPr id="7" name="Shape 4"/>
          <p:cNvSpPr/>
          <p:nvPr/>
        </p:nvSpPr>
        <p:spPr>
          <a:xfrm>
            <a:off x="502920" y="2651760"/>
            <a:ext cx="6858000" cy="402336"/>
          </a:xfrm>
          <a:prstGeom prst="roundRect">
            <a:avLst>
              <a:gd name="adj" fmla="val 11364"/>
            </a:avLst>
          </a:prstGeom>
          <a:solidFill>
            <a:srgbClr val="FADCE7"/>
          </a:solidFill>
          <a:ln w="9525">
            <a:solidFill>
              <a:srgbClr val="FADCE7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713232" y="2651760"/>
            <a:ext cx="649224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500" kern="0" dirty="0">
                <a:solidFill>
                  <a:srgbClr val="AB0045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ТЕХНОЛОГИЯ   </a:t>
            </a:r>
            <a:pPr indent="0" marL="0">
              <a:buNone/>
            </a:pPr>
            <a:r>
              <a:rPr lang="en-US" sz="110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Luminescine</a:t>
            </a:r>
            <a:endParaRPr lang="en-US" sz="850" dirty="0"/>
          </a:p>
        </p:txBody>
      </p:sp>
      <p:sp>
        <p:nvSpPr>
          <p:cNvPr id="9" name="Text 6"/>
          <p:cNvSpPr/>
          <p:nvPr/>
        </p:nvSpPr>
        <p:spPr>
          <a:xfrm>
            <a:off x="502920" y="3163824"/>
            <a:ext cx="685800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400" kern="0" dirty="0">
                <a:solidFill>
                  <a:srgbClr val="AB0045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ДЛЯ КОГО  </a:t>
            </a:r>
            <a:pPr indent="0" marL="0">
              <a:buNone/>
            </a:pPr>
            <a:r>
              <a:rPr lang="en-US" sz="100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Окрашенные волосы с плотной, густой или жёсткой структурой, которым нужно больше питания, чем даёт линия Color.</a:t>
            </a:r>
            <a:endParaRPr lang="en-US" sz="850" dirty="0"/>
          </a:p>
        </p:txBody>
      </p:sp>
      <p:sp>
        <p:nvSpPr>
          <p:cNvPr id="10" name="Shape 7"/>
          <p:cNvSpPr/>
          <p:nvPr/>
        </p:nvSpPr>
        <p:spPr>
          <a:xfrm>
            <a:off x="548640" y="3584448"/>
            <a:ext cx="2635758" cy="1463040"/>
          </a:xfrm>
          <a:prstGeom prst="roundRect">
            <a:avLst>
              <a:gd name="adj" fmla="val 3125"/>
            </a:avLst>
          </a:prstGeom>
          <a:solidFill>
            <a:srgbClr val="FBFBFD"/>
          </a:solidFill>
          <a:ln w="9525">
            <a:solidFill>
              <a:srgbClr val="E7E9EE"/>
            </a:solidFill>
            <a:prstDash val="solid"/>
          </a:ln>
        </p:spPr>
      </p:sp>
      <p:sp>
        <p:nvSpPr>
          <p:cNvPr id="11" name="Shape 8"/>
          <p:cNvSpPr/>
          <p:nvPr/>
        </p:nvSpPr>
        <p:spPr>
          <a:xfrm>
            <a:off x="548640" y="3584448"/>
            <a:ext cx="50292" cy="1463040"/>
          </a:xfrm>
          <a:prstGeom prst="rect">
            <a:avLst/>
          </a:prstGeom>
          <a:solidFill>
            <a:srgbClr val="CC0053"/>
          </a:solidFill>
          <a:ln w="12700">
            <a:solidFill>
              <a:srgbClr val="CC0053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731520" y="3666744"/>
            <a:ext cx="2306574" cy="3840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Brilliance Shampoo</a:t>
            </a:r>
            <a:endParaRPr lang="en-US" sz="1100" dirty="0"/>
          </a:p>
        </p:txBody>
      </p:sp>
      <p:sp>
        <p:nvSpPr>
          <p:cNvPr id="13" name="Text 10"/>
          <p:cNvSpPr/>
          <p:nvPr/>
        </p:nvSpPr>
        <p:spPr>
          <a:xfrm>
            <a:off x="731520" y="4014216"/>
            <a:ext cx="2306574" cy="9601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88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Та же защита цвета, что и в линии Color, в более насыщенной формуле для требовательных волос.</a:t>
            </a:r>
            <a:endParaRPr lang="en-US" sz="880" dirty="0"/>
          </a:p>
        </p:txBody>
      </p:sp>
      <p:sp>
        <p:nvSpPr>
          <p:cNvPr id="14" name="Shape 11"/>
          <p:cNvSpPr/>
          <p:nvPr/>
        </p:nvSpPr>
        <p:spPr>
          <a:xfrm>
            <a:off x="3367278" y="3584448"/>
            <a:ext cx="2635758" cy="1463040"/>
          </a:xfrm>
          <a:prstGeom prst="roundRect">
            <a:avLst>
              <a:gd name="adj" fmla="val 3125"/>
            </a:avLst>
          </a:prstGeom>
          <a:solidFill>
            <a:srgbClr val="FBFBFD"/>
          </a:solidFill>
          <a:ln w="9525">
            <a:solidFill>
              <a:srgbClr val="E7E9EE"/>
            </a:solidFill>
            <a:prstDash val="solid"/>
          </a:ln>
        </p:spPr>
      </p:sp>
      <p:sp>
        <p:nvSpPr>
          <p:cNvPr id="15" name="Shape 12"/>
          <p:cNvSpPr/>
          <p:nvPr/>
        </p:nvSpPr>
        <p:spPr>
          <a:xfrm>
            <a:off x="3367278" y="3584448"/>
            <a:ext cx="50292" cy="1463040"/>
          </a:xfrm>
          <a:prstGeom prst="rect">
            <a:avLst/>
          </a:prstGeom>
          <a:solidFill>
            <a:srgbClr val="CC0053"/>
          </a:solidFill>
          <a:ln w="12700">
            <a:solidFill>
              <a:srgbClr val="CC0053"/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3550158" y="3666744"/>
            <a:ext cx="2306574" cy="3840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Brilliance Conditioner</a:t>
            </a:r>
            <a:endParaRPr lang="en-US" sz="1100" dirty="0"/>
          </a:p>
        </p:txBody>
      </p:sp>
      <p:sp>
        <p:nvSpPr>
          <p:cNvPr id="17" name="Text 14"/>
          <p:cNvSpPr/>
          <p:nvPr/>
        </p:nvSpPr>
        <p:spPr>
          <a:xfrm>
            <a:off x="3550158" y="4014216"/>
            <a:ext cx="2306574" cy="9601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88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Интенсивное питание и послушность плотных волос без потери сияния цвета.</a:t>
            </a:r>
            <a:endParaRPr lang="en-US" sz="880" dirty="0"/>
          </a:p>
        </p:txBody>
      </p:sp>
      <p:sp>
        <p:nvSpPr>
          <p:cNvPr id="18" name="Shape 15"/>
          <p:cNvSpPr/>
          <p:nvPr/>
        </p:nvSpPr>
        <p:spPr>
          <a:xfrm>
            <a:off x="6185916" y="3584448"/>
            <a:ext cx="2635758" cy="1463040"/>
          </a:xfrm>
          <a:prstGeom prst="roundRect">
            <a:avLst>
              <a:gd name="adj" fmla="val 3125"/>
            </a:avLst>
          </a:prstGeom>
          <a:solidFill>
            <a:srgbClr val="FBFBFD"/>
          </a:solidFill>
          <a:ln w="9525">
            <a:solidFill>
              <a:srgbClr val="E7E9EE"/>
            </a:solidFill>
            <a:prstDash val="solid"/>
          </a:ln>
        </p:spPr>
      </p:sp>
      <p:sp>
        <p:nvSpPr>
          <p:cNvPr id="19" name="Shape 16"/>
          <p:cNvSpPr/>
          <p:nvPr/>
        </p:nvSpPr>
        <p:spPr>
          <a:xfrm>
            <a:off x="6185916" y="3584448"/>
            <a:ext cx="50292" cy="1463040"/>
          </a:xfrm>
          <a:prstGeom prst="rect">
            <a:avLst/>
          </a:prstGeom>
          <a:solidFill>
            <a:srgbClr val="CC0053"/>
          </a:solidFill>
          <a:ln w="12700">
            <a:solidFill>
              <a:srgbClr val="CC0053"/>
            </a:solidFill>
            <a:prstDash val="solid"/>
          </a:ln>
        </p:spPr>
      </p:sp>
      <p:sp>
        <p:nvSpPr>
          <p:cNvPr id="20" name="Text 17"/>
          <p:cNvSpPr/>
          <p:nvPr/>
        </p:nvSpPr>
        <p:spPr>
          <a:xfrm>
            <a:off x="6368796" y="3666744"/>
            <a:ext cx="2306574" cy="3840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60Sec Treatment</a:t>
            </a:r>
            <a:endParaRPr lang="en-US" sz="1100" dirty="0"/>
          </a:p>
        </p:txBody>
      </p:sp>
      <p:sp>
        <p:nvSpPr>
          <p:cNvPr id="21" name="Text 18"/>
          <p:cNvSpPr/>
          <p:nvPr/>
        </p:nvSpPr>
        <p:spPr>
          <a:xfrm>
            <a:off x="6368796" y="4014216"/>
            <a:ext cx="2306574" cy="9601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88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Интенсивная маска за одну минуту — питание и защита цвета за 60 секунд.</a:t>
            </a:r>
            <a:endParaRPr lang="en-US" sz="880" dirty="0"/>
          </a:p>
        </p:txBody>
      </p:sp>
      <p:sp>
        <p:nvSpPr>
          <p:cNvPr id="22" name="Shape 19"/>
          <p:cNvSpPr/>
          <p:nvPr/>
        </p:nvSpPr>
        <p:spPr>
          <a:xfrm>
            <a:off x="9004554" y="3584448"/>
            <a:ext cx="2635758" cy="1463040"/>
          </a:xfrm>
          <a:prstGeom prst="roundRect">
            <a:avLst>
              <a:gd name="adj" fmla="val 3125"/>
            </a:avLst>
          </a:prstGeom>
          <a:solidFill>
            <a:srgbClr val="FBFBFD"/>
          </a:solidFill>
          <a:ln w="9525">
            <a:solidFill>
              <a:srgbClr val="E7E9EE"/>
            </a:solidFill>
            <a:prstDash val="solid"/>
          </a:ln>
        </p:spPr>
      </p:sp>
      <p:sp>
        <p:nvSpPr>
          <p:cNvPr id="23" name="Shape 20"/>
          <p:cNvSpPr/>
          <p:nvPr/>
        </p:nvSpPr>
        <p:spPr>
          <a:xfrm>
            <a:off x="9004554" y="3584448"/>
            <a:ext cx="50292" cy="1463040"/>
          </a:xfrm>
          <a:prstGeom prst="rect">
            <a:avLst/>
          </a:prstGeom>
          <a:solidFill>
            <a:srgbClr val="CC0053"/>
          </a:solidFill>
          <a:ln w="12700">
            <a:solidFill>
              <a:srgbClr val="CC0053"/>
            </a:solidFill>
            <a:prstDash val="solid"/>
          </a:ln>
        </p:spPr>
      </p:sp>
      <p:sp>
        <p:nvSpPr>
          <p:cNvPr id="24" name="Text 21"/>
          <p:cNvSpPr/>
          <p:nvPr/>
        </p:nvSpPr>
        <p:spPr>
          <a:xfrm>
            <a:off x="9187434" y="3666744"/>
            <a:ext cx="2306574" cy="3840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Intensive Conditioning Serum</a:t>
            </a:r>
            <a:endParaRPr lang="en-US" sz="1100" dirty="0"/>
          </a:p>
        </p:txBody>
      </p:sp>
      <p:sp>
        <p:nvSpPr>
          <p:cNvPr id="25" name="Text 22"/>
          <p:cNvSpPr/>
          <p:nvPr/>
        </p:nvSpPr>
        <p:spPr>
          <a:xfrm>
            <a:off x="9187434" y="4014216"/>
            <a:ext cx="2306574" cy="9601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88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Интенсивная ампула для глубокого питания и максимальной стойкости цвета.</a:t>
            </a:r>
            <a:endParaRPr lang="en-US" sz="880" dirty="0"/>
          </a:p>
        </p:txBody>
      </p:sp>
      <p:sp>
        <p:nvSpPr>
          <p:cNvPr id="26" name="Text 23"/>
          <p:cNvSpPr/>
          <p:nvPr/>
        </p:nvSpPr>
        <p:spPr>
          <a:xfrm>
            <a:off x="548640" y="6327648"/>
            <a:ext cx="1051560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i="1" dirty="0">
                <a:solidFill>
                  <a:srgbClr val="9AA0AB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Новое: Color и Color Extra Rich теперь имеют один цветовой код и один аромат — единый, более сильный блок ухода за цветом на полке.</a:t>
            </a:r>
            <a:endParaRPr lang="en-US" sz="7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38560" y="6656832"/>
            <a:ext cx="54864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900">
                <a:solidFill>
                  <a:srgbClr val="9AA0AB"/>
                </a:solidFill>
                <a:latin typeface="Helvetica Neue"/>
                <a:ea typeface="Helvetica Neue"/>
                <a:cs typeface="Helvetica Neue"/>
              </a:defRPr>
            </a:lvl1pPr>
          </a:lstStyle>
          <a:p>
            <a:pPr algn="r"/>
            <a:fld id="{F7021451-1387-4CA6-816F-3879F97B5CBC}" type="slidenum">
              <a:rPr b="0" lang="en-US"/>
              <a:t>15</a:t>
            </a:fld>
            <a:endParaRPr lang="en-US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777240"/>
            <a:ext cx="67665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800" kern="0" dirty="0">
                <a:solidFill>
                  <a:srgbClr val="6A2A98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COLOR CARE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02920" y="1051560"/>
            <a:ext cx="68580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spc="-100" kern="0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Blondes &amp; Highlights</a:t>
            </a:r>
            <a:endParaRPr lang="en-US" sz="4000" dirty="0"/>
          </a:p>
        </p:txBody>
      </p:sp>
      <p:pic>
        <p:nvPicPr>
          <p:cNvPr id="4" name="Image 0" descr="dualsenses/img/range-blondes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498080" y="1063928"/>
            <a:ext cx="4297680" cy="1895503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502920" y="1938528"/>
            <a:ext cx="6858000" cy="27432"/>
          </a:xfrm>
          <a:prstGeom prst="rect">
            <a:avLst/>
          </a:prstGeom>
          <a:solidFill>
            <a:srgbClr val="7030A0"/>
          </a:solidFill>
          <a:ln w="12700">
            <a:solidFill>
              <a:srgbClr val="7030A0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502920" y="2029968"/>
            <a:ext cx="685800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300" b="1" dirty="0">
                <a:solidFill>
                  <a:srgbClr val="6A2A98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Мгновенно уменьшает жёлтые тона, дольше сохраняя блонд холодным.</a:t>
            </a:r>
            <a:endParaRPr lang="en-US" sz="1300" dirty="0"/>
          </a:p>
        </p:txBody>
      </p:sp>
      <p:sp>
        <p:nvSpPr>
          <p:cNvPr id="7" name="Shape 4"/>
          <p:cNvSpPr/>
          <p:nvPr/>
        </p:nvSpPr>
        <p:spPr>
          <a:xfrm>
            <a:off x="502920" y="2651760"/>
            <a:ext cx="6858000" cy="402336"/>
          </a:xfrm>
          <a:prstGeom prst="roundRect">
            <a:avLst>
              <a:gd name="adj" fmla="val 11364"/>
            </a:avLst>
          </a:prstGeom>
          <a:solidFill>
            <a:srgbClr val="EEE4F6"/>
          </a:solidFill>
          <a:ln w="9525">
            <a:solidFill>
              <a:srgbClr val="EEE4F6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713232" y="2651760"/>
            <a:ext cx="649224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500" kern="0" dirty="0">
                <a:solidFill>
                  <a:srgbClr val="6A2A98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ТЕХНОЛОГИЯ   </a:t>
            </a:r>
            <a:pPr indent="0" marL="0">
              <a:buNone/>
            </a:pPr>
            <a:r>
              <a:rPr lang="en-US" sz="110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Luminescine</a:t>
            </a:r>
            <a:endParaRPr lang="en-US" sz="850" dirty="0"/>
          </a:p>
        </p:txBody>
      </p:sp>
      <p:sp>
        <p:nvSpPr>
          <p:cNvPr id="9" name="Text 6"/>
          <p:cNvSpPr/>
          <p:nvPr/>
        </p:nvSpPr>
        <p:spPr>
          <a:xfrm>
            <a:off x="502920" y="3163824"/>
            <a:ext cx="685800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400" kern="0" dirty="0">
                <a:solidFill>
                  <a:srgbClr val="6A2A98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ДЛЯ КОГО  </a:t>
            </a:r>
            <a:pPr indent="0" marL="0">
              <a:buNone/>
            </a:pPr>
            <a:r>
              <a:rPr lang="en-US" sz="100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Светлые, осветлённые, мелированные и седые волосы.</a:t>
            </a:r>
            <a:endParaRPr lang="en-US" sz="850" dirty="0"/>
          </a:p>
        </p:txBody>
      </p:sp>
      <p:sp>
        <p:nvSpPr>
          <p:cNvPr id="10" name="Shape 7"/>
          <p:cNvSpPr/>
          <p:nvPr/>
        </p:nvSpPr>
        <p:spPr>
          <a:xfrm>
            <a:off x="548640" y="3584448"/>
            <a:ext cx="2635758" cy="1005840"/>
          </a:xfrm>
          <a:prstGeom prst="roundRect">
            <a:avLst>
              <a:gd name="adj" fmla="val 4545"/>
            </a:avLst>
          </a:prstGeom>
          <a:solidFill>
            <a:srgbClr val="FBFBFD"/>
          </a:solidFill>
          <a:ln w="9525">
            <a:solidFill>
              <a:srgbClr val="E7E9EE"/>
            </a:solidFill>
            <a:prstDash val="solid"/>
          </a:ln>
        </p:spPr>
      </p:sp>
      <p:sp>
        <p:nvSpPr>
          <p:cNvPr id="11" name="Shape 8"/>
          <p:cNvSpPr/>
          <p:nvPr/>
        </p:nvSpPr>
        <p:spPr>
          <a:xfrm>
            <a:off x="548640" y="3584448"/>
            <a:ext cx="50292" cy="1005840"/>
          </a:xfrm>
          <a:prstGeom prst="rect">
            <a:avLst/>
          </a:prstGeom>
          <a:solidFill>
            <a:srgbClr val="7030A0"/>
          </a:solidFill>
          <a:ln w="12700">
            <a:solidFill>
              <a:srgbClr val="7030A0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731520" y="3666744"/>
            <a:ext cx="2306574" cy="3840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Anti-Yellow Shampoo</a:t>
            </a:r>
            <a:endParaRPr lang="en-US" sz="1100" dirty="0"/>
          </a:p>
        </p:txBody>
      </p:sp>
      <p:sp>
        <p:nvSpPr>
          <p:cNvPr id="13" name="Text 10"/>
          <p:cNvSpPr/>
          <p:nvPr/>
        </p:nvSpPr>
        <p:spPr>
          <a:xfrm>
            <a:off x="731520" y="4014216"/>
            <a:ext cx="2306574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88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Нейтрализует нежелательные жёлтые тона при каждом мытье.</a:t>
            </a:r>
            <a:endParaRPr lang="en-US" sz="880" dirty="0"/>
          </a:p>
        </p:txBody>
      </p:sp>
      <p:sp>
        <p:nvSpPr>
          <p:cNvPr id="14" name="Shape 11"/>
          <p:cNvSpPr/>
          <p:nvPr/>
        </p:nvSpPr>
        <p:spPr>
          <a:xfrm>
            <a:off x="3367278" y="3584448"/>
            <a:ext cx="2635758" cy="1005840"/>
          </a:xfrm>
          <a:prstGeom prst="roundRect">
            <a:avLst>
              <a:gd name="adj" fmla="val 4545"/>
            </a:avLst>
          </a:prstGeom>
          <a:solidFill>
            <a:srgbClr val="FBFBFD"/>
          </a:solidFill>
          <a:ln w="9525">
            <a:solidFill>
              <a:srgbClr val="E7E9EE"/>
            </a:solidFill>
            <a:prstDash val="solid"/>
          </a:ln>
        </p:spPr>
      </p:sp>
      <p:sp>
        <p:nvSpPr>
          <p:cNvPr id="15" name="Shape 12"/>
          <p:cNvSpPr/>
          <p:nvPr/>
        </p:nvSpPr>
        <p:spPr>
          <a:xfrm>
            <a:off x="3367278" y="3584448"/>
            <a:ext cx="50292" cy="1005840"/>
          </a:xfrm>
          <a:prstGeom prst="rect">
            <a:avLst/>
          </a:prstGeom>
          <a:solidFill>
            <a:srgbClr val="7030A0"/>
          </a:solidFill>
          <a:ln w="12700">
            <a:solidFill>
              <a:srgbClr val="7030A0"/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3550158" y="3666744"/>
            <a:ext cx="2306574" cy="3840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Anti-Yellow Conditioner</a:t>
            </a:r>
            <a:endParaRPr lang="en-US" sz="1100" dirty="0"/>
          </a:p>
        </p:txBody>
      </p:sp>
      <p:sp>
        <p:nvSpPr>
          <p:cNvPr id="17" name="Text 14"/>
          <p:cNvSpPr/>
          <p:nvPr/>
        </p:nvSpPr>
        <p:spPr>
          <a:xfrm>
            <a:off x="3550158" y="4014216"/>
            <a:ext cx="2306574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88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Дополняет шампунь — холодный результат и лёгкое расчёсывание вместе.</a:t>
            </a:r>
            <a:endParaRPr lang="en-US" sz="880" dirty="0"/>
          </a:p>
        </p:txBody>
      </p:sp>
      <p:sp>
        <p:nvSpPr>
          <p:cNvPr id="18" name="Shape 15"/>
          <p:cNvSpPr/>
          <p:nvPr/>
        </p:nvSpPr>
        <p:spPr>
          <a:xfrm>
            <a:off x="6185916" y="3584448"/>
            <a:ext cx="2635758" cy="1005840"/>
          </a:xfrm>
          <a:prstGeom prst="roundRect">
            <a:avLst>
              <a:gd name="adj" fmla="val 4545"/>
            </a:avLst>
          </a:prstGeom>
          <a:solidFill>
            <a:srgbClr val="FBFBFD"/>
          </a:solidFill>
          <a:ln w="9525">
            <a:solidFill>
              <a:srgbClr val="E7E9EE"/>
            </a:solidFill>
            <a:prstDash val="solid"/>
          </a:ln>
        </p:spPr>
      </p:sp>
      <p:sp>
        <p:nvSpPr>
          <p:cNvPr id="19" name="Shape 16"/>
          <p:cNvSpPr/>
          <p:nvPr/>
        </p:nvSpPr>
        <p:spPr>
          <a:xfrm>
            <a:off x="6185916" y="3584448"/>
            <a:ext cx="50292" cy="1005840"/>
          </a:xfrm>
          <a:prstGeom prst="rect">
            <a:avLst/>
          </a:prstGeom>
          <a:solidFill>
            <a:srgbClr val="7030A0"/>
          </a:solidFill>
          <a:ln w="12700">
            <a:solidFill>
              <a:srgbClr val="7030A0"/>
            </a:solidFill>
            <a:prstDash val="solid"/>
          </a:ln>
        </p:spPr>
      </p:sp>
      <p:sp>
        <p:nvSpPr>
          <p:cNvPr id="20" name="Text 17"/>
          <p:cNvSpPr/>
          <p:nvPr/>
        </p:nvSpPr>
        <p:spPr>
          <a:xfrm>
            <a:off x="6368796" y="3666744"/>
            <a:ext cx="2306574" cy="3840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Purple Toning Shampoo</a:t>
            </a:r>
            <a:endParaRPr lang="en-US" sz="1100" dirty="0"/>
          </a:p>
        </p:txBody>
      </p:sp>
      <p:sp>
        <p:nvSpPr>
          <p:cNvPr id="21" name="Text 18"/>
          <p:cNvSpPr/>
          <p:nvPr/>
        </p:nvSpPr>
        <p:spPr>
          <a:xfrm>
            <a:off x="6368796" y="4014216"/>
            <a:ext cx="2306574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88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С прямыми пигментами. 2 минуты для лёгкого освежения, до 5 — для интенсивного тонирования. Работать в перчатках.</a:t>
            </a:r>
            <a:endParaRPr lang="en-US" sz="880" dirty="0"/>
          </a:p>
        </p:txBody>
      </p:sp>
      <p:sp>
        <p:nvSpPr>
          <p:cNvPr id="22" name="Shape 19"/>
          <p:cNvSpPr/>
          <p:nvPr/>
        </p:nvSpPr>
        <p:spPr>
          <a:xfrm>
            <a:off x="9004554" y="3584448"/>
            <a:ext cx="2635758" cy="1005840"/>
          </a:xfrm>
          <a:prstGeom prst="roundRect">
            <a:avLst>
              <a:gd name="adj" fmla="val 4545"/>
            </a:avLst>
          </a:prstGeom>
          <a:solidFill>
            <a:srgbClr val="FBFBFD"/>
          </a:solidFill>
          <a:ln w="9525">
            <a:solidFill>
              <a:srgbClr val="E7E9EE"/>
            </a:solidFill>
            <a:prstDash val="solid"/>
          </a:ln>
        </p:spPr>
      </p:sp>
      <p:sp>
        <p:nvSpPr>
          <p:cNvPr id="23" name="Shape 20"/>
          <p:cNvSpPr/>
          <p:nvPr/>
        </p:nvSpPr>
        <p:spPr>
          <a:xfrm>
            <a:off x="9004554" y="3584448"/>
            <a:ext cx="50292" cy="1005840"/>
          </a:xfrm>
          <a:prstGeom prst="rect">
            <a:avLst/>
          </a:prstGeom>
          <a:solidFill>
            <a:srgbClr val="7030A0"/>
          </a:solidFill>
          <a:ln w="12700">
            <a:solidFill>
              <a:srgbClr val="7030A0"/>
            </a:solidFill>
            <a:prstDash val="solid"/>
          </a:ln>
        </p:spPr>
      </p:sp>
      <p:sp>
        <p:nvSpPr>
          <p:cNvPr id="24" name="Text 21"/>
          <p:cNvSpPr/>
          <p:nvPr/>
        </p:nvSpPr>
        <p:spPr>
          <a:xfrm>
            <a:off x="9187434" y="3666744"/>
            <a:ext cx="2306574" cy="3840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Purple Toning Conditioner</a:t>
            </a:r>
            <a:endParaRPr lang="en-US" sz="1100" dirty="0"/>
          </a:p>
        </p:txBody>
      </p:sp>
      <p:sp>
        <p:nvSpPr>
          <p:cNvPr id="25" name="Text 22"/>
          <p:cNvSpPr/>
          <p:nvPr/>
        </p:nvSpPr>
        <p:spPr>
          <a:xfrm>
            <a:off x="9187434" y="4014216"/>
            <a:ext cx="2306574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88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Та же логика, что и у шампуня, плюс питание. Идеально между окрашиваниями.</a:t>
            </a:r>
            <a:endParaRPr lang="en-US" sz="880" dirty="0"/>
          </a:p>
        </p:txBody>
      </p:sp>
      <p:sp>
        <p:nvSpPr>
          <p:cNvPr id="26" name="Shape 23"/>
          <p:cNvSpPr/>
          <p:nvPr/>
        </p:nvSpPr>
        <p:spPr>
          <a:xfrm>
            <a:off x="548640" y="4773168"/>
            <a:ext cx="2635758" cy="1005840"/>
          </a:xfrm>
          <a:prstGeom prst="roundRect">
            <a:avLst>
              <a:gd name="adj" fmla="val 4545"/>
            </a:avLst>
          </a:prstGeom>
          <a:solidFill>
            <a:srgbClr val="FBFBFD"/>
          </a:solidFill>
          <a:ln w="9525">
            <a:solidFill>
              <a:srgbClr val="E7E9EE"/>
            </a:solidFill>
            <a:prstDash val="solid"/>
          </a:ln>
        </p:spPr>
      </p:sp>
      <p:sp>
        <p:nvSpPr>
          <p:cNvPr id="27" name="Shape 24"/>
          <p:cNvSpPr/>
          <p:nvPr/>
        </p:nvSpPr>
        <p:spPr>
          <a:xfrm>
            <a:off x="548640" y="4773168"/>
            <a:ext cx="50292" cy="1005840"/>
          </a:xfrm>
          <a:prstGeom prst="rect">
            <a:avLst/>
          </a:prstGeom>
          <a:solidFill>
            <a:srgbClr val="7030A0"/>
          </a:solidFill>
          <a:ln w="12700">
            <a:solidFill>
              <a:srgbClr val="7030A0"/>
            </a:solidFill>
            <a:prstDash val="solid"/>
          </a:ln>
        </p:spPr>
      </p:sp>
      <p:sp>
        <p:nvSpPr>
          <p:cNvPr id="28" name="Text 25"/>
          <p:cNvSpPr/>
          <p:nvPr/>
        </p:nvSpPr>
        <p:spPr>
          <a:xfrm>
            <a:off x="731520" y="4855464"/>
            <a:ext cx="2306574" cy="3840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Brilliance Serum Spray</a:t>
            </a:r>
            <a:endParaRPr lang="en-US" sz="1100" dirty="0"/>
          </a:p>
        </p:txBody>
      </p:sp>
      <p:sp>
        <p:nvSpPr>
          <p:cNvPr id="29" name="Text 26"/>
          <p:cNvSpPr/>
          <p:nvPr/>
        </p:nvSpPr>
        <p:spPr>
          <a:xfrm>
            <a:off x="731520" y="5202936"/>
            <a:ext cx="2306574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88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Leave-in. Блеск и защита для чувствительных осветлённых волос.</a:t>
            </a:r>
            <a:endParaRPr lang="en-US" sz="880" dirty="0"/>
          </a:p>
        </p:txBody>
      </p:sp>
      <p:sp>
        <p:nvSpPr>
          <p:cNvPr id="30" name="Shape 27"/>
          <p:cNvSpPr/>
          <p:nvPr/>
        </p:nvSpPr>
        <p:spPr>
          <a:xfrm>
            <a:off x="3367278" y="4773168"/>
            <a:ext cx="2635758" cy="1005840"/>
          </a:xfrm>
          <a:prstGeom prst="roundRect">
            <a:avLst>
              <a:gd name="adj" fmla="val 4545"/>
            </a:avLst>
          </a:prstGeom>
          <a:solidFill>
            <a:srgbClr val="FBFBFD"/>
          </a:solidFill>
          <a:ln w="9525">
            <a:solidFill>
              <a:srgbClr val="E7E9EE"/>
            </a:solidFill>
            <a:prstDash val="solid"/>
          </a:ln>
        </p:spPr>
      </p:sp>
      <p:sp>
        <p:nvSpPr>
          <p:cNvPr id="31" name="Shape 28"/>
          <p:cNvSpPr/>
          <p:nvPr/>
        </p:nvSpPr>
        <p:spPr>
          <a:xfrm>
            <a:off x="3367278" y="4773168"/>
            <a:ext cx="50292" cy="1005840"/>
          </a:xfrm>
          <a:prstGeom prst="rect">
            <a:avLst/>
          </a:prstGeom>
          <a:solidFill>
            <a:srgbClr val="7030A0"/>
          </a:solidFill>
          <a:ln w="12700">
            <a:solidFill>
              <a:srgbClr val="7030A0"/>
            </a:solidFill>
            <a:prstDash val="solid"/>
          </a:ln>
        </p:spPr>
      </p:sp>
      <p:sp>
        <p:nvSpPr>
          <p:cNvPr id="32" name="Text 29"/>
          <p:cNvSpPr/>
          <p:nvPr/>
        </p:nvSpPr>
        <p:spPr>
          <a:xfrm>
            <a:off x="3550158" y="4855464"/>
            <a:ext cx="2306574" cy="3840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60Sec Treatment</a:t>
            </a:r>
            <a:endParaRPr lang="en-US" sz="1100" dirty="0"/>
          </a:p>
        </p:txBody>
      </p:sp>
      <p:sp>
        <p:nvSpPr>
          <p:cNvPr id="33" name="Text 30"/>
          <p:cNvSpPr/>
          <p:nvPr/>
        </p:nvSpPr>
        <p:spPr>
          <a:xfrm>
            <a:off x="3550158" y="5202936"/>
            <a:ext cx="2306574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88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Интенсивная маска с anti-yellow действием за 60 секунд.</a:t>
            </a:r>
            <a:endParaRPr lang="en-US" sz="880" dirty="0"/>
          </a:p>
        </p:txBody>
      </p:sp>
      <p:sp>
        <p:nvSpPr>
          <p:cNvPr id="34" name="Shape 31"/>
          <p:cNvSpPr/>
          <p:nvPr/>
        </p:nvSpPr>
        <p:spPr>
          <a:xfrm>
            <a:off x="6185916" y="4773168"/>
            <a:ext cx="2635758" cy="1005840"/>
          </a:xfrm>
          <a:prstGeom prst="roundRect">
            <a:avLst>
              <a:gd name="adj" fmla="val 4545"/>
            </a:avLst>
          </a:prstGeom>
          <a:solidFill>
            <a:srgbClr val="FBFBFD"/>
          </a:solidFill>
          <a:ln w="9525">
            <a:solidFill>
              <a:srgbClr val="E7E9EE"/>
            </a:solidFill>
            <a:prstDash val="solid"/>
          </a:ln>
        </p:spPr>
      </p:sp>
      <p:sp>
        <p:nvSpPr>
          <p:cNvPr id="35" name="Shape 32"/>
          <p:cNvSpPr/>
          <p:nvPr/>
        </p:nvSpPr>
        <p:spPr>
          <a:xfrm>
            <a:off x="6185916" y="4773168"/>
            <a:ext cx="50292" cy="1005840"/>
          </a:xfrm>
          <a:prstGeom prst="rect">
            <a:avLst/>
          </a:prstGeom>
          <a:solidFill>
            <a:srgbClr val="7030A0"/>
          </a:solidFill>
          <a:ln w="12700">
            <a:solidFill>
              <a:srgbClr val="7030A0"/>
            </a:solidFill>
            <a:prstDash val="solid"/>
          </a:ln>
        </p:spPr>
      </p:sp>
      <p:sp>
        <p:nvSpPr>
          <p:cNvPr id="36" name="Text 33"/>
          <p:cNvSpPr/>
          <p:nvPr/>
        </p:nvSpPr>
        <p:spPr>
          <a:xfrm>
            <a:off x="6368796" y="4855464"/>
            <a:ext cx="2306574" cy="3840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Intensive Conditioning Serum</a:t>
            </a:r>
            <a:endParaRPr lang="en-US" sz="1100" dirty="0"/>
          </a:p>
        </p:txBody>
      </p:sp>
      <p:sp>
        <p:nvSpPr>
          <p:cNvPr id="37" name="Text 34"/>
          <p:cNvSpPr/>
          <p:nvPr/>
        </p:nvSpPr>
        <p:spPr>
          <a:xfrm>
            <a:off x="6368796" y="5202936"/>
            <a:ext cx="2306574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88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Интенсивная ампула для осветлённых волос, которым нужно глубокое восстановление.</a:t>
            </a:r>
            <a:endParaRPr lang="en-US" sz="880" dirty="0"/>
          </a:p>
        </p:txBody>
      </p:sp>
      <p:sp>
        <p:nvSpPr>
          <p:cNvPr id="38" name="Text 35"/>
          <p:cNvSpPr/>
          <p:nvPr/>
        </p:nvSpPr>
        <p:spPr>
          <a:xfrm>
            <a:off x="548640" y="6327648"/>
            <a:ext cx="1051560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i="1" dirty="0">
                <a:solidFill>
                  <a:srgbClr val="9AA0AB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Purple Toning Shampoo не содержит FadeStop Formula. Время выдержки определяет интенсивность тонирования.</a:t>
            </a:r>
            <a:endParaRPr lang="en-US" sz="7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38560" y="6656832"/>
            <a:ext cx="54864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900">
                <a:solidFill>
                  <a:srgbClr val="9AA0AB"/>
                </a:solidFill>
                <a:latin typeface="Helvetica Neue"/>
                <a:ea typeface="Helvetica Neue"/>
                <a:cs typeface="Helvetica Neue"/>
              </a:defRPr>
            </a:lvl1pPr>
          </a:lstStyle>
          <a:p>
            <a:pPr algn="r"/>
            <a:fld id="{F7021451-1387-4CA6-816F-3879F97B5CBC}" type="slidenum">
              <a:rPr b="0" lang="en-US"/>
              <a:t>16</a:t>
            </a:fld>
            <a:endParaRPr lang="en-US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777240"/>
            <a:ext cx="67665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800" kern="0" dirty="0">
                <a:solidFill>
                  <a:srgbClr val="AD7F00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COLOR CARE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02920" y="1051560"/>
            <a:ext cx="68580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spc="-100" kern="0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Sun Reflects</a:t>
            </a:r>
            <a:endParaRPr lang="en-US" sz="4000" dirty="0"/>
          </a:p>
        </p:txBody>
      </p:sp>
      <p:pic>
        <p:nvPicPr>
          <p:cNvPr id="4" name="Image 0" descr="dualsenses/img/range-sun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972087" y="640080"/>
            <a:ext cx="3349666" cy="2743200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502920" y="1938528"/>
            <a:ext cx="6858000" cy="27432"/>
          </a:xfrm>
          <a:prstGeom prst="rect">
            <a:avLst/>
          </a:prstGeom>
          <a:solidFill>
            <a:srgbClr val="FFC000"/>
          </a:solidFill>
          <a:ln w="12700">
            <a:solidFill>
              <a:srgbClr val="FFC000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502920" y="2029968"/>
            <a:ext cx="685800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300" b="1" dirty="0">
                <a:solidFill>
                  <a:srgbClr val="AD7F00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Мгновенно защищает и восстанавливает волосы, пострадавшие от солнца, всего за одну минуту.</a:t>
            </a:r>
            <a:endParaRPr lang="en-US" sz="1300" dirty="0"/>
          </a:p>
        </p:txBody>
      </p:sp>
      <p:sp>
        <p:nvSpPr>
          <p:cNvPr id="7" name="Shape 4"/>
          <p:cNvSpPr/>
          <p:nvPr/>
        </p:nvSpPr>
        <p:spPr>
          <a:xfrm>
            <a:off x="502920" y="2651760"/>
            <a:ext cx="6858000" cy="402336"/>
          </a:xfrm>
          <a:prstGeom prst="roundRect">
            <a:avLst>
              <a:gd name="adj" fmla="val 11364"/>
            </a:avLst>
          </a:prstGeom>
          <a:solidFill>
            <a:srgbClr val="FFF4D9"/>
          </a:solidFill>
          <a:ln w="9525">
            <a:solidFill>
              <a:srgbClr val="FFF4D9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713232" y="2651760"/>
            <a:ext cx="649224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500" kern="0" dirty="0">
                <a:solidFill>
                  <a:srgbClr val="AD7F00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ТЕХНОЛОГИЯ   </a:t>
            </a:r>
            <a:pPr indent="0" marL="0">
              <a:buNone/>
            </a:pPr>
            <a:r>
              <a:rPr lang="en-US" sz="110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Panthenol + UVA/UVB фильтры</a:t>
            </a:r>
            <a:endParaRPr lang="en-US" sz="850" dirty="0"/>
          </a:p>
        </p:txBody>
      </p:sp>
      <p:sp>
        <p:nvSpPr>
          <p:cNvPr id="9" name="Text 6"/>
          <p:cNvSpPr/>
          <p:nvPr/>
        </p:nvSpPr>
        <p:spPr>
          <a:xfrm>
            <a:off x="502920" y="3163824"/>
            <a:ext cx="685800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400" kern="0" dirty="0">
                <a:solidFill>
                  <a:srgbClr val="AD7F00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ДЛЯ КОГО  </a:t>
            </a:r>
            <a:pPr indent="0" marL="0">
              <a:buNone/>
            </a:pPr>
            <a:r>
              <a:rPr lang="en-US" sz="100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Лето, море, бассейн. Необходим для окрашенных и светлых волос на солнце.</a:t>
            </a:r>
            <a:endParaRPr lang="en-US" sz="850" dirty="0"/>
          </a:p>
        </p:txBody>
      </p:sp>
      <p:sp>
        <p:nvSpPr>
          <p:cNvPr id="10" name="Shape 7"/>
          <p:cNvSpPr/>
          <p:nvPr/>
        </p:nvSpPr>
        <p:spPr>
          <a:xfrm>
            <a:off x="548640" y="3584448"/>
            <a:ext cx="3575304" cy="1554480"/>
          </a:xfrm>
          <a:prstGeom prst="roundRect">
            <a:avLst>
              <a:gd name="adj" fmla="val 2941"/>
            </a:avLst>
          </a:prstGeom>
          <a:solidFill>
            <a:srgbClr val="FBFBFD"/>
          </a:solidFill>
          <a:ln w="9525">
            <a:solidFill>
              <a:srgbClr val="E7E9EE"/>
            </a:solidFill>
            <a:prstDash val="solid"/>
          </a:ln>
        </p:spPr>
      </p:sp>
      <p:sp>
        <p:nvSpPr>
          <p:cNvPr id="11" name="Shape 8"/>
          <p:cNvSpPr/>
          <p:nvPr/>
        </p:nvSpPr>
        <p:spPr>
          <a:xfrm>
            <a:off x="548640" y="3584448"/>
            <a:ext cx="50292" cy="1554480"/>
          </a:xfrm>
          <a:prstGeom prst="rect">
            <a:avLst/>
          </a:prstGeom>
          <a:solidFill>
            <a:srgbClr val="FFC000"/>
          </a:solidFill>
          <a:ln w="12700">
            <a:solidFill>
              <a:srgbClr val="FFC000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731520" y="3666744"/>
            <a:ext cx="3246120" cy="3840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After-Sun Hair &amp; Body Shampoo</a:t>
            </a:r>
            <a:endParaRPr lang="en-US" sz="1100" dirty="0"/>
          </a:p>
        </p:txBody>
      </p:sp>
      <p:sp>
        <p:nvSpPr>
          <p:cNvPr id="13" name="Text 10"/>
          <p:cNvSpPr/>
          <p:nvPr/>
        </p:nvSpPr>
        <p:spPr>
          <a:xfrm>
            <a:off x="731520" y="4014216"/>
            <a:ext cx="3246120" cy="1051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88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Очищает волосы и тело за один шаг.</a:t>
            </a:r>
            <a:endParaRPr lang="en-US" sz="88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88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Эффективно удаляет соль, хлор и остатки морской и бассейновой воды.</a:t>
            </a:r>
            <a:endParaRPr lang="en-US" sz="880" dirty="0"/>
          </a:p>
        </p:txBody>
      </p:sp>
      <p:sp>
        <p:nvSpPr>
          <p:cNvPr id="14" name="Shape 11"/>
          <p:cNvSpPr/>
          <p:nvPr/>
        </p:nvSpPr>
        <p:spPr>
          <a:xfrm>
            <a:off x="4306824" y="3584448"/>
            <a:ext cx="3575304" cy="1554480"/>
          </a:xfrm>
          <a:prstGeom prst="roundRect">
            <a:avLst>
              <a:gd name="adj" fmla="val 2941"/>
            </a:avLst>
          </a:prstGeom>
          <a:solidFill>
            <a:srgbClr val="FBFBFD"/>
          </a:solidFill>
          <a:ln w="9525">
            <a:solidFill>
              <a:srgbClr val="E7E9EE"/>
            </a:solidFill>
            <a:prstDash val="solid"/>
          </a:ln>
        </p:spPr>
      </p:sp>
      <p:sp>
        <p:nvSpPr>
          <p:cNvPr id="15" name="Shape 12"/>
          <p:cNvSpPr/>
          <p:nvPr/>
        </p:nvSpPr>
        <p:spPr>
          <a:xfrm>
            <a:off x="4306824" y="3584448"/>
            <a:ext cx="50292" cy="1554480"/>
          </a:xfrm>
          <a:prstGeom prst="rect">
            <a:avLst/>
          </a:prstGeom>
          <a:solidFill>
            <a:srgbClr val="FFC000"/>
          </a:solidFill>
          <a:ln w="12700">
            <a:solidFill>
              <a:srgbClr val="FFC000"/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4489704" y="3666744"/>
            <a:ext cx="3246120" cy="3840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UV Protect Spray</a:t>
            </a:r>
            <a:endParaRPr lang="en-US" sz="1100" dirty="0"/>
          </a:p>
        </p:txBody>
      </p:sp>
      <p:sp>
        <p:nvSpPr>
          <p:cNvPr id="17" name="Text 14"/>
          <p:cNvSpPr/>
          <p:nvPr/>
        </p:nvSpPr>
        <p:spPr>
          <a:xfrm>
            <a:off x="4489704" y="4014216"/>
            <a:ext cx="3246120" cy="1051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88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Leave-in. Мгновенная защита от солнца, хлора и морской воды.</a:t>
            </a:r>
            <a:endParaRPr lang="en-US" sz="88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88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Защищает цвет от выгорания под UV и предотвращает потерю влаги.</a:t>
            </a:r>
            <a:endParaRPr lang="en-US" sz="880" dirty="0"/>
          </a:p>
        </p:txBody>
      </p:sp>
      <p:sp>
        <p:nvSpPr>
          <p:cNvPr id="18" name="Shape 15"/>
          <p:cNvSpPr/>
          <p:nvPr/>
        </p:nvSpPr>
        <p:spPr>
          <a:xfrm>
            <a:off x="8065008" y="3584448"/>
            <a:ext cx="3575304" cy="1554480"/>
          </a:xfrm>
          <a:prstGeom prst="roundRect">
            <a:avLst>
              <a:gd name="adj" fmla="val 2941"/>
            </a:avLst>
          </a:prstGeom>
          <a:solidFill>
            <a:srgbClr val="FBFBFD"/>
          </a:solidFill>
          <a:ln w="9525">
            <a:solidFill>
              <a:srgbClr val="E7E9EE"/>
            </a:solidFill>
            <a:prstDash val="solid"/>
          </a:ln>
        </p:spPr>
      </p:sp>
      <p:sp>
        <p:nvSpPr>
          <p:cNvPr id="19" name="Shape 16"/>
          <p:cNvSpPr/>
          <p:nvPr/>
        </p:nvSpPr>
        <p:spPr>
          <a:xfrm>
            <a:off x="8065008" y="3584448"/>
            <a:ext cx="50292" cy="1554480"/>
          </a:xfrm>
          <a:prstGeom prst="rect">
            <a:avLst/>
          </a:prstGeom>
          <a:solidFill>
            <a:srgbClr val="FFC000"/>
          </a:solidFill>
          <a:ln w="12700">
            <a:solidFill>
              <a:srgbClr val="FFC000"/>
            </a:solidFill>
            <a:prstDash val="solid"/>
          </a:ln>
        </p:spPr>
      </p:sp>
      <p:sp>
        <p:nvSpPr>
          <p:cNvPr id="20" name="Text 17"/>
          <p:cNvSpPr/>
          <p:nvPr/>
        </p:nvSpPr>
        <p:spPr>
          <a:xfrm>
            <a:off x="8247888" y="3666744"/>
            <a:ext cx="3246120" cy="3840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60Sec Treatment</a:t>
            </a:r>
            <a:endParaRPr lang="en-US" sz="1100" dirty="0"/>
          </a:p>
        </p:txBody>
      </p:sp>
      <p:sp>
        <p:nvSpPr>
          <p:cNvPr id="21" name="Text 18"/>
          <p:cNvSpPr/>
          <p:nvPr/>
        </p:nvSpPr>
        <p:spPr>
          <a:xfrm>
            <a:off x="8247888" y="4014216"/>
            <a:ext cx="3246120" cy="1051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88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Мгновенно восстанавливает волос за 60 секунд.</a:t>
            </a:r>
            <a:endParaRPr lang="en-US" sz="88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88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Восполняет утраченную влагу и возвращает мягкость и блеск.</a:t>
            </a:r>
            <a:endParaRPr lang="en-US" sz="88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38560" y="6656832"/>
            <a:ext cx="54864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900">
                <a:solidFill>
                  <a:srgbClr val="9AA0AB"/>
                </a:solidFill>
                <a:latin typeface="Helvetica Neue"/>
                <a:ea typeface="Helvetica Neue"/>
                <a:cs typeface="Helvetica Neue"/>
              </a:defRPr>
            </a:lvl1pPr>
          </a:lstStyle>
          <a:p>
            <a:pPr algn="r"/>
            <a:fld id="{F7021451-1387-4CA6-816F-3879F97B5CBC}" type="slidenum">
              <a:rPr b="0" lang="en-US"/>
              <a:t>17</a:t>
            </a:fld>
            <a:endParaRPr lang="en-US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777240"/>
            <a:ext cx="67665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800" kern="0" dirty="0">
                <a:solidFill>
                  <a:srgbClr val="33499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STYLE SUPPORT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02920" y="1051560"/>
            <a:ext cx="68580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spc="-100" kern="0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Ultra Volume</a:t>
            </a:r>
            <a:endParaRPr lang="en-US" sz="4000" dirty="0"/>
          </a:p>
        </p:txBody>
      </p:sp>
      <p:pic>
        <p:nvPicPr>
          <p:cNvPr id="4" name="Image 0" descr="dualsenses/img/range-volum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315950" y="640080"/>
            <a:ext cx="2661941" cy="2743200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502920" y="1938528"/>
            <a:ext cx="6858000" cy="27432"/>
          </a:xfrm>
          <a:prstGeom prst="rect">
            <a:avLst/>
          </a:prstGeom>
          <a:solidFill>
            <a:srgbClr val="3C59B6"/>
          </a:solidFill>
          <a:ln w="12700">
            <a:solidFill>
              <a:srgbClr val="3C59B6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502920" y="2029968"/>
            <a:ext cx="685800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300" b="1" dirty="0">
                <a:solidFill>
                  <a:srgbClr val="33499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Мгновенный объём — волосы до 2× гуще.</a:t>
            </a:r>
            <a:endParaRPr lang="en-US" sz="1300" dirty="0"/>
          </a:p>
        </p:txBody>
      </p:sp>
      <p:sp>
        <p:nvSpPr>
          <p:cNvPr id="7" name="Shape 4"/>
          <p:cNvSpPr/>
          <p:nvPr/>
        </p:nvSpPr>
        <p:spPr>
          <a:xfrm>
            <a:off x="502920" y="2651760"/>
            <a:ext cx="6858000" cy="402336"/>
          </a:xfrm>
          <a:prstGeom prst="roundRect">
            <a:avLst>
              <a:gd name="adj" fmla="val 11364"/>
            </a:avLst>
          </a:prstGeom>
          <a:solidFill>
            <a:srgbClr val="E4E9F7"/>
          </a:solidFill>
          <a:ln w="9525">
            <a:solidFill>
              <a:srgbClr val="E4E9F7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713232" y="2651760"/>
            <a:ext cx="649224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500" kern="0" dirty="0">
                <a:solidFill>
                  <a:srgbClr val="33499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ТЕХНОЛОГИЯ   </a:t>
            </a:r>
            <a:pPr indent="0" marL="0">
              <a:buNone/>
            </a:pPr>
            <a:r>
              <a:rPr lang="en-US" sz="110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Рисовый протеин</a:t>
            </a:r>
            <a:endParaRPr lang="en-US" sz="850" dirty="0"/>
          </a:p>
        </p:txBody>
      </p:sp>
      <p:sp>
        <p:nvSpPr>
          <p:cNvPr id="9" name="Text 6"/>
          <p:cNvSpPr/>
          <p:nvPr/>
        </p:nvSpPr>
        <p:spPr>
          <a:xfrm>
            <a:off x="502920" y="3163824"/>
            <a:ext cx="685800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400" kern="0" dirty="0">
                <a:solidFill>
                  <a:srgbClr val="33499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ДЛЯ КОГО  </a:t>
            </a:r>
            <a:pPr indent="0" marL="0">
              <a:buNone/>
            </a:pPr>
            <a:r>
              <a:rPr lang="en-US" sz="100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Тонкие, безжизненные волосы без объёма — которым не подходят тяжёлые продукты.</a:t>
            </a:r>
            <a:endParaRPr lang="en-US" sz="850" dirty="0"/>
          </a:p>
        </p:txBody>
      </p:sp>
      <p:sp>
        <p:nvSpPr>
          <p:cNvPr id="10" name="Shape 7"/>
          <p:cNvSpPr/>
          <p:nvPr/>
        </p:nvSpPr>
        <p:spPr>
          <a:xfrm>
            <a:off x="548640" y="3584448"/>
            <a:ext cx="3575304" cy="1463040"/>
          </a:xfrm>
          <a:prstGeom prst="roundRect">
            <a:avLst>
              <a:gd name="adj" fmla="val 3125"/>
            </a:avLst>
          </a:prstGeom>
          <a:solidFill>
            <a:srgbClr val="FBFBFD"/>
          </a:solidFill>
          <a:ln w="9525">
            <a:solidFill>
              <a:srgbClr val="E7E9EE"/>
            </a:solidFill>
            <a:prstDash val="solid"/>
          </a:ln>
        </p:spPr>
      </p:sp>
      <p:sp>
        <p:nvSpPr>
          <p:cNvPr id="11" name="Shape 8"/>
          <p:cNvSpPr/>
          <p:nvPr/>
        </p:nvSpPr>
        <p:spPr>
          <a:xfrm>
            <a:off x="548640" y="3584448"/>
            <a:ext cx="50292" cy="1463040"/>
          </a:xfrm>
          <a:prstGeom prst="rect">
            <a:avLst/>
          </a:prstGeom>
          <a:solidFill>
            <a:srgbClr val="3C59B6"/>
          </a:solidFill>
          <a:ln w="12700">
            <a:solidFill>
              <a:srgbClr val="3C59B6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731520" y="3666744"/>
            <a:ext cx="3246120" cy="3840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Bodifying Shampoo</a:t>
            </a:r>
            <a:endParaRPr lang="en-US" sz="1100" dirty="0"/>
          </a:p>
        </p:txBody>
      </p:sp>
      <p:sp>
        <p:nvSpPr>
          <p:cNvPr id="13" name="Text 10"/>
          <p:cNvSpPr/>
          <p:nvPr/>
        </p:nvSpPr>
        <p:spPr>
          <a:xfrm>
            <a:off x="731520" y="4014216"/>
            <a:ext cx="3246120" cy="9601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88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Очищает и придаёт мгновенный объём от корней, не утяжеляя.</a:t>
            </a:r>
            <a:endParaRPr lang="en-US" sz="880" dirty="0"/>
          </a:p>
        </p:txBody>
      </p:sp>
      <p:sp>
        <p:nvSpPr>
          <p:cNvPr id="14" name="Shape 11"/>
          <p:cNvSpPr/>
          <p:nvPr/>
        </p:nvSpPr>
        <p:spPr>
          <a:xfrm>
            <a:off x="4306824" y="3584448"/>
            <a:ext cx="3575304" cy="1463040"/>
          </a:xfrm>
          <a:prstGeom prst="roundRect">
            <a:avLst>
              <a:gd name="adj" fmla="val 3125"/>
            </a:avLst>
          </a:prstGeom>
          <a:solidFill>
            <a:srgbClr val="FBFBFD"/>
          </a:solidFill>
          <a:ln w="9525">
            <a:solidFill>
              <a:srgbClr val="E7E9EE"/>
            </a:solidFill>
            <a:prstDash val="solid"/>
          </a:ln>
        </p:spPr>
      </p:sp>
      <p:sp>
        <p:nvSpPr>
          <p:cNvPr id="15" name="Shape 12"/>
          <p:cNvSpPr/>
          <p:nvPr/>
        </p:nvSpPr>
        <p:spPr>
          <a:xfrm>
            <a:off x="4306824" y="3584448"/>
            <a:ext cx="50292" cy="1463040"/>
          </a:xfrm>
          <a:prstGeom prst="rect">
            <a:avLst/>
          </a:prstGeom>
          <a:solidFill>
            <a:srgbClr val="3C59B6"/>
          </a:solidFill>
          <a:ln w="12700">
            <a:solidFill>
              <a:srgbClr val="3C59B6"/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4489704" y="3666744"/>
            <a:ext cx="3246120" cy="3840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Bodifying Conditioner</a:t>
            </a:r>
            <a:endParaRPr lang="en-US" sz="1100" dirty="0"/>
          </a:p>
        </p:txBody>
      </p:sp>
      <p:sp>
        <p:nvSpPr>
          <p:cNvPr id="17" name="Text 14"/>
          <p:cNvSpPr/>
          <p:nvPr/>
        </p:nvSpPr>
        <p:spPr>
          <a:xfrm>
            <a:off x="4489704" y="4014216"/>
            <a:ext cx="3246120" cy="9601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88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Облегчает расчёсывание и увлажняет, сохраняя объём — уход без утяжеления.</a:t>
            </a:r>
            <a:endParaRPr lang="en-US" sz="880" dirty="0"/>
          </a:p>
        </p:txBody>
      </p:sp>
      <p:sp>
        <p:nvSpPr>
          <p:cNvPr id="18" name="Shape 15"/>
          <p:cNvSpPr/>
          <p:nvPr/>
        </p:nvSpPr>
        <p:spPr>
          <a:xfrm>
            <a:off x="8065008" y="3584448"/>
            <a:ext cx="3575304" cy="1463040"/>
          </a:xfrm>
          <a:prstGeom prst="roundRect">
            <a:avLst>
              <a:gd name="adj" fmla="val 3125"/>
            </a:avLst>
          </a:prstGeom>
          <a:solidFill>
            <a:srgbClr val="FBFBFD"/>
          </a:solidFill>
          <a:ln w="9525">
            <a:solidFill>
              <a:srgbClr val="E7E9EE"/>
            </a:solidFill>
            <a:prstDash val="solid"/>
          </a:ln>
        </p:spPr>
      </p:sp>
      <p:sp>
        <p:nvSpPr>
          <p:cNvPr id="19" name="Shape 16"/>
          <p:cNvSpPr/>
          <p:nvPr/>
        </p:nvSpPr>
        <p:spPr>
          <a:xfrm>
            <a:off x="8065008" y="3584448"/>
            <a:ext cx="50292" cy="1463040"/>
          </a:xfrm>
          <a:prstGeom prst="rect">
            <a:avLst/>
          </a:prstGeom>
          <a:solidFill>
            <a:srgbClr val="3C59B6"/>
          </a:solidFill>
          <a:ln w="12700">
            <a:solidFill>
              <a:srgbClr val="3C59B6"/>
            </a:solidFill>
            <a:prstDash val="solid"/>
          </a:ln>
        </p:spPr>
      </p:sp>
      <p:sp>
        <p:nvSpPr>
          <p:cNvPr id="20" name="Text 17"/>
          <p:cNvSpPr/>
          <p:nvPr/>
        </p:nvSpPr>
        <p:spPr>
          <a:xfrm>
            <a:off x="8247888" y="3666744"/>
            <a:ext cx="3246120" cy="3840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Bodifying Spray</a:t>
            </a:r>
            <a:endParaRPr lang="en-US" sz="1100" dirty="0"/>
          </a:p>
        </p:txBody>
      </p:sp>
      <p:sp>
        <p:nvSpPr>
          <p:cNvPr id="21" name="Text 18"/>
          <p:cNvSpPr/>
          <p:nvPr/>
        </p:nvSpPr>
        <p:spPr>
          <a:xfrm>
            <a:off x="8247888" y="4014216"/>
            <a:ext cx="3246120" cy="9601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88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Leave-in для видимой и ощутимой густоты.</a:t>
            </a:r>
            <a:endParaRPr lang="en-US" sz="88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88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Новое: теперь имеет базовый аромат линии.</a:t>
            </a:r>
            <a:endParaRPr lang="en-US" sz="88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38560" y="6656832"/>
            <a:ext cx="54864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900">
                <a:solidFill>
                  <a:srgbClr val="9AA0AB"/>
                </a:solidFill>
                <a:latin typeface="Helvetica Neue"/>
                <a:ea typeface="Helvetica Neue"/>
                <a:cs typeface="Helvetica Neue"/>
              </a:defRPr>
            </a:lvl1pPr>
          </a:lstStyle>
          <a:p>
            <a:pPr algn="r"/>
            <a:fld id="{F7021451-1387-4CA6-816F-3879F97B5CBC}" type="slidenum">
              <a:rPr b="0" lang="en-US"/>
              <a:t>18</a:t>
            </a:fld>
            <a:endParaRPr lang="en-US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777240"/>
            <a:ext cx="67665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800" kern="0" dirty="0">
                <a:solidFill>
                  <a:srgbClr val="7B5E96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STYLE SUPPORT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02920" y="1051560"/>
            <a:ext cx="68580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spc="-100" kern="0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Just Smooth</a:t>
            </a:r>
            <a:endParaRPr lang="en-US" sz="4000" dirty="0"/>
          </a:p>
        </p:txBody>
      </p:sp>
      <p:pic>
        <p:nvPicPr>
          <p:cNvPr id="4" name="Image 0" descr="dualsenses/img/range-smooth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498080" y="873926"/>
            <a:ext cx="4297680" cy="2275508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502920" y="1938528"/>
            <a:ext cx="6858000" cy="27432"/>
          </a:xfrm>
          <a:prstGeom prst="rect">
            <a:avLst/>
          </a:prstGeom>
          <a:solidFill>
            <a:srgbClr val="BB9DCB"/>
          </a:solidFill>
          <a:ln w="12700">
            <a:solidFill>
              <a:srgbClr val="BB9DCB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502920" y="2029968"/>
            <a:ext cx="685800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300" b="1" dirty="0">
                <a:solidFill>
                  <a:srgbClr val="7B5E96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Мгновенно уменьшает и контролирует пушистость до 72 часов.</a:t>
            </a:r>
            <a:endParaRPr lang="en-US" sz="1300" dirty="0"/>
          </a:p>
        </p:txBody>
      </p:sp>
      <p:sp>
        <p:nvSpPr>
          <p:cNvPr id="7" name="Shape 4"/>
          <p:cNvSpPr/>
          <p:nvPr/>
        </p:nvSpPr>
        <p:spPr>
          <a:xfrm>
            <a:off x="502920" y="2651760"/>
            <a:ext cx="6858000" cy="402336"/>
          </a:xfrm>
          <a:prstGeom prst="roundRect">
            <a:avLst>
              <a:gd name="adj" fmla="val 11364"/>
            </a:avLst>
          </a:prstGeom>
          <a:solidFill>
            <a:srgbClr val="F3ECF8"/>
          </a:solidFill>
          <a:ln w="9525">
            <a:solidFill>
              <a:srgbClr val="F3ECF8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713232" y="2651760"/>
            <a:ext cx="649224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500" kern="0" dirty="0">
                <a:solidFill>
                  <a:srgbClr val="7B5E96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ТЕХНОЛОГИЯ   </a:t>
            </a:r>
            <a:pPr indent="0" marL="0">
              <a:buNone/>
            </a:pPr>
            <a:r>
              <a:rPr lang="en-US" sz="110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Масло Kukui</a:t>
            </a:r>
            <a:endParaRPr lang="en-US" sz="850" dirty="0"/>
          </a:p>
        </p:txBody>
      </p:sp>
      <p:sp>
        <p:nvSpPr>
          <p:cNvPr id="9" name="Text 6"/>
          <p:cNvSpPr/>
          <p:nvPr/>
        </p:nvSpPr>
        <p:spPr>
          <a:xfrm>
            <a:off x="502920" y="3163824"/>
            <a:ext cx="685800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400" kern="0" dirty="0">
                <a:solidFill>
                  <a:srgbClr val="7B5E96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ДЛЯ КОГО  </a:t>
            </a:r>
            <a:pPr indent="0" marL="0">
              <a:buNone/>
            </a:pPr>
            <a:r>
              <a:rPr lang="en-US" sz="100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Непослушные, пушащиеся волосы — особенно во влажную погоду.</a:t>
            </a:r>
            <a:endParaRPr lang="en-US" sz="850" dirty="0"/>
          </a:p>
        </p:txBody>
      </p:sp>
      <p:sp>
        <p:nvSpPr>
          <p:cNvPr id="10" name="Shape 7"/>
          <p:cNvSpPr/>
          <p:nvPr/>
        </p:nvSpPr>
        <p:spPr>
          <a:xfrm>
            <a:off x="548640" y="3584448"/>
            <a:ext cx="3575304" cy="1005840"/>
          </a:xfrm>
          <a:prstGeom prst="roundRect">
            <a:avLst>
              <a:gd name="adj" fmla="val 4545"/>
            </a:avLst>
          </a:prstGeom>
          <a:solidFill>
            <a:srgbClr val="FBFBFD"/>
          </a:solidFill>
          <a:ln w="9525">
            <a:solidFill>
              <a:srgbClr val="E7E9EE"/>
            </a:solidFill>
            <a:prstDash val="solid"/>
          </a:ln>
        </p:spPr>
      </p:sp>
      <p:sp>
        <p:nvSpPr>
          <p:cNvPr id="11" name="Shape 8"/>
          <p:cNvSpPr/>
          <p:nvPr/>
        </p:nvSpPr>
        <p:spPr>
          <a:xfrm>
            <a:off x="548640" y="3584448"/>
            <a:ext cx="50292" cy="1005840"/>
          </a:xfrm>
          <a:prstGeom prst="rect">
            <a:avLst/>
          </a:prstGeom>
          <a:solidFill>
            <a:srgbClr val="BB9DCB"/>
          </a:solidFill>
          <a:ln w="12700">
            <a:solidFill>
              <a:srgbClr val="BB9DCB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731520" y="3666744"/>
            <a:ext cx="3246120" cy="3840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Taming Shampoo</a:t>
            </a:r>
            <a:endParaRPr lang="en-US" sz="1100" dirty="0"/>
          </a:p>
        </p:txBody>
      </p:sp>
      <p:sp>
        <p:nvSpPr>
          <p:cNvPr id="13" name="Text 10"/>
          <p:cNvSpPr/>
          <p:nvPr/>
        </p:nvSpPr>
        <p:spPr>
          <a:xfrm>
            <a:off x="731520" y="4014216"/>
            <a:ext cx="324612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88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Очищает и начинает контроль пушистости с первого шага.</a:t>
            </a:r>
            <a:endParaRPr lang="en-US" sz="880" dirty="0"/>
          </a:p>
        </p:txBody>
      </p:sp>
      <p:sp>
        <p:nvSpPr>
          <p:cNvPr id="14" name="Shape 11"/>
          <p:cNvSpPr/>
          <p:nvPr/>
        </p:nvSpPr>
        <p:spPr>
          <a:xfrm>
            <a:off x="4306824" y="3584448"/>
            <a:ext cx="3575304" cy="1005840"/>
          </a:xfrm>
          <a:prstGeom prst="roundRect">
            <a:avLst>
              <a:gd name="adj" fmla="val 4545"/>
            </a:avLst>
          </a:prstGeom>
          <a:solidFill>
            <a:srgbClr val="FBFBFD"/>
          </a:solidFill>
          <a:ln w="9525">
            <a:solidFill>
              <a:srgbClr val="E7E9EE"/>
            </a:solidFill>
            <a:prstDash val="solid"/>
          </a:ln>
        </p:spPr>
      </p:sp>
      <p:sp>
        <p:nvSpPr>
          <p:cNvPr id="15" name="Shape 12"/>
          <p:cNvSpPr/>
          <p:nvPr/>
        </p:nvSpPr>
        <p:spPr>
          <a:xfrm>
            <a:off x="4306824" y="3584448"/>
            <a:ext cx="50292" cy="1005840"/>
          </a:xfrm>
          <a:prstGeom prst="rect">
            <a:avLst/>
          </a:prstGeom>
          <a:solidFill>
            <a:srgbClr val="BB9DCB"/>
          </a:solidFill>
          <a:ln w="12700">
            <a:solidFill>
              <a:srgbClr val="BB9DCB"/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4489704" y="3666744"/>
            <a:ext cx="3246120" cy="3840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Taming Conditioner</a:t>
            </a:r>
            <a:endParaRPr lang="en-US" sz="1100" dirty="0"/>
          </a:p>
        </p:txBody>
      </p:sp>
      <p:sp>
        <p:nvSpPr>
          <p:cNvPr id="17" name="Text 14"/>
          <p:cNvSpPr/>
          <p:nvPr/>
        </p:nvSpPr>
        <p:spPr>
          <a:xfrm>
            <a:off x="4489704" y="4014216"/>
            <a:ext cx="324612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88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Мягкость, послушность и лёгкое расчёсывание сложных волос.</a:t>
            </a:r>
            <a:endParaRPr lang="en-US" sz="880" dirty="0"/>
          </a:p>
        </p:txBody>
      </p:sp>
      <p:sp>
        <p:nvSpPr>
          <p:cNvPr id="18" name="Shape 15"/>
          <p:cNvSpPr/>
          <p:nvPr/>
        </p:nvSpPr>
        <p:spPr>
          <a:xfrm>
            <a:off x="8065008" y="3584448"/>
            <a:ext cx="3575304" cy="1005840"/>
          </a:xfrm>
          <a:prstGeom prst="roundRect">
            <a:avLst>
              <a:gd name="adj" fmla="val 4545"/>
            </a:avLst>
          </a:prstGeom>
          <a:solidFill>
            <a:srgbClr val="FBFBFD"/>
          </a:solidFill>
          <a:ln w="9525">
            <a:solidFill>
              <a:srgbClr val="E7E9EE"/>
            </a:solidFill>
            <a:prstDash val="solid"/>
          </a:ln>
        </p:spPr>
      </p:sp>
      <p:sp>
        <p:nvSpPr>
          <p:cNvPr id="19" name="Shape 16"/>
          <p:cNvSpPr/>
          <p:nvPr/>
        </p:nvSpPr>
        <p:spPr>
          <a:xfrm>
            <a:off x="8065008" y="3584448"/>
            <a:ext cx="50292" cy="1005840"/>
          </a:xfrm>
          <a:prstGeom prst="rect">
            <a:avLst/>
          </a:prstGeom>
          <a:solidFill>
            <a:srgbClr val="BB9DCB"/>
          </a:solidFill>
          <a:ln w="12700">
            <a:solidFill>
              <a:srgbClr val="BB9DCB"/>
            </a:solidFill>
            <a:prstDash val="solid"/>
          </a:ln>
        </p:spPr>
      </p:sp>
      <p:sp>
        <p:nvSpPr>
          <p:cNvPr id="20" name="Text 17"/>
          <p:cNvSpPr/>
          <p:nvPr/>
        </p:nvSpPr>
        <p:spPr>
          <a:xfrm>
            <a:off x="8247888" y="3666744"/>
            <a:ext cx="3246120" cy="3840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60Sec Treatment</a:t>
            </a:r>
            <a:endParaRPr lang="en-US" sz="1100" dirty="0"/>
          </a:p>
        </p:txBody>
      </p:sp>
      <p:sp>
        <p:nvSpPr>
          <p:cNvPr id="21" name="Text 18"/>
          <p:cNvSpPr/>
          <p:nvPr/>
        </p:nvSpPr>
        <p:spPr>
          <a:xfrm>
            <a:off x="8247888" y="4014216"/>
            <a:ext cx="324612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88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Интенсивная разглаживающая маска за 60 секунд — заметно более гладкий результат.</a:t>
            </a:r>
            <a:endParaRPr lang="en-US" sz="880" dirty="0"/>
          </a:p>
        </p:txBody>
      </p:sp>
      <p:sp>
        <p:nvSpPr>
          <p:cNvPr id="22" name="Shape 19"/>
          <p:cNvSpPr/>
          <p:nvPr/>
        </p:nvSpPr>
        <p:spPr>
          <a:xfrm>
            <a:off x="548640" y="4773168"/>
            <a:ext cx="3575304" cy="1005840"/>
          </a:xfrm>
          <a:prstGeom prst="roundRect">
            <a:avLst>
              <a:gd name="adj" fmla="val 4545"/>
            </a:avLst>
          </a:prstGeom>
          <a:solidFill>
            <a:srgbClr val="FBFBFD"/>
          </a:solidFill>
          <a:ln w="9525">
            <a:solidFill>
              <a:srgbClr val="E7E9EE"/>
            </a:solidFill>
            <a:prstDash val="solid"/>
          </a:ln>
        </p:spPr>
      </p:sp>
      <p:sp>
        <p:nvSpPr>
          <p:cNvPr id="23" name="Shape 20"/>
          <p:cNvSpPr/>
          <p:nvPr/>
        </p:nvSpPr>
        <p:spPr>
          <a:xfrm>
            <a:off x="548640" y="4773168"/>
            <a:ext cx="50292" cy="1005840"/>
          </a:xfrm>
          <a:prstGeom prst="rect">
            <a:avLst/>
          </a:prstGeom>
          <a:solidFill>
            <a:srgbClr val="BB9DCB"/>
          </a:solidFill>
          <a:ln w="12700">
            <a:solidFill>
              <a:srgbClr val="BB9DCB"/>
            </a:solidFill>
            <a:prstDash val="solid"/>
          </a:ln>
        </p:spPr>
      </p:sp>
      <p:sp>
        <p:nvSpPr>
          <p:cNvPr id="24" name="Text 21"/>
          <p:cNvSpPr/>
          <p:nvPr/>
        </p:nvSpPr>
        <p:spPr>
          <a:xfrm>
            <a:off x="731520" y="4855464"/>
            <a:ext cx="3246120" cy="3840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6 Effects Serum</a:t>
            </a:r>
            <a:endParaRPr lang="en-US" sz="1100" dirty="0"/>
          </a:p>
        </p:txBody>
      </p:sp>
      <p:sp>
        <p:nvSpPr>
          <p:cNvPr id="25" name="Text 22"/>
          <p:cNvSpPr/>
          <p:nvPr/>
        </p:nvSpPr>
        <p:spPr>
          <a:xfrm>
            <a:off x="731520" y="5202936"/>
            <a:ext cx="324612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88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Шесть действий на длине и кончиках с акцентом на разглаживание и блеск.</a:t>
            </a:r>
            <a:endParaRPr lang="en-US" sz="880" dirty="0"/>
          </a:p>
        </p:txBody>
      </p:sp>
      <p:sp>
        <p:nvSpPr>
          <p:cNvPr id="26" name="Shape 23"/>
          <p:cNvSpPr/>
          <p:nvPr/>
        </p:nvSpPr>
        <p:spPr>
          <a:xfrm>
            <a:off x="4306824" y="4773168"/>
            <a:ext cx="3575304" cy="1005840"/>
          </a:xfrm>
          <a:prstGeom prst="roundRect">
            <a:avLst>
              <a:gd name="adj" fmla="val 4545"/>
            </a:avLst>
          </a:prstGeom>
          <a:solidFill>
            <a:srgbClr val="FBFBFD"/>
          </a:solidFill>
          <a:ln w="9525">
            <a:solidFill>
              <a:srgbClr val="E7E9EE"/>
            </a:solidFill>
            <a:prstDash val="solid"/>
          </a:ln>
        </p:spPr>
      </p:sp>
      <p:sp>
        <p:nvSpPr>
          <p:cNvPr id="27" name="Shape 24"/>
          <p:cNvSpPr/>
          <p:nvPr/>
        </p:nvSpPr>
        <p:spPr>
          <a:xfrm>
            <a:off x="4306824" y="4773168"/>
            <a:ext cx="50292" cy="1005840"/>
          </a:xfrm>
          <a:prstGeom prst="rect">
            <a:avLst/>
          </a:prstGeom>
          <a:solidFill>
            <a:srgbClr val="BB9DCB"/>
          </a:solidFill>
          <a:ln w="12700">
            <a:solidFill>
              <a:srgbClr val="BB9DCB"/>
            </a:solidFill>
            <a:prstDash val="solid"/>
          </a:ln>
        </p:spPr>
      </p:sp>
      <p:sp>
        <p:nvSpPr>
          <p:cNvPr id="28" name="Text 25"/>
          <p:cNvSpPr/>
          <p:nvPr/>
        </p:nvSpPr>
        <p:spPr>
          <a:xfrm>
            <a:off x="4489704" y="4855464"/>
            <a:ext cx="3246120" cy="3840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Taming Oil</a:t>
            </a:r>
            <a:endParaRPr lang="en-US" sz="1100" dirty="0"/>
          </a:p>
        </p:txBody>
      </p:sp>
      <p:sp>
        <p:nvSpPr>
          <p:cNvPr id="29" name="Text 26"/>
          <p:cNvSpPr/>
          <p:nvPr/>
        </p:nvSpPr>
        <p:spPr>
          <a:xfrm>
            <a:off x="4489704" y="5202936"/>
            <a:ext cx="324612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88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Финишное масло. Интенсивный блеск и стойкость к влажности без ощущения жирности.</a:t>
            </a:r>
            <a:endParaRPr lang="en-US" sz="880" dirty="0"/>
          </a:p>
        </p:txBody>
      </p:sp>
      <p:sp>
        <p:nvSpPr>
          <p:cNvPr id="30" name="Shape 27"/>
          <p:cNvSpPr/>
          <p:nvPr/>
        </p:nvSpPr>
        <p:spPr>
          <a:xfrm>
            <a:off x="8065008" y="4773168"/>
            <a:ext cx="3575304" cy="1005840"/>
          </a:xfrm>
          <a:prstGeom prst="roundRect">
            <a:avLst>
              <a:gd name="adj" fmla="val 4545"/>
            </a:avLst>
          </a:prstGeom>
          <a:solidFill>
            <a:srgbClr val="FBFBFD"/>
          </a:solidFill>
          <a:ln w="9525">
            <a:solidFill>
              <a:srgbClr val="E7E9EE"/>
            </a:solidFill>
            <a:prstDash val="solid"/>
          </a:ln>
        </p:spPr>
      </p:sp>
      <p:sp>
        <p:nvSpPr>
          <p:cNvPr id="31" name="Shape 28"/>
          <p:cNvSpPr/>
          <p:nvPr/>
        </p:nvSpPr>
        <p:spPr>
          <a:xfrm>
            <a:off x="8065008" y="4773168"/>
            <a:ext cx="50292" cy="1005840"/>
          </a:xfrm>
          <a:prstGeom prst="rect">
            <a:avLst/>
          </a:prstGeom>
          <a:solidFill>
            <a:srgbClr val="BB9DCB"/>
          </a:solidFill>
          <a:ln w="12700">
            <a:solidFill>
              <a:srgbClr val="BB9DCB"/>
            </a:solidFill>
            <a:prstDash val="solid"/>
          </a:ln>
        </p:spPr>
      </p:sp>
      <p:sp>
        <p:nvSpPr>
          <p:cNvPr id="32" name="Text 29"/>
          <p:cNvSpPr/>
          <p:nvPr/>
        </p:nvSpPr>
        <p:spPr>
          <a:xfrm>
            <a:off x="8247888" y="4855464"/>
            <a:ext cx="3246120" cy="3840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Intensive Conditioning Serum</a:t>
            </a:r>
            <a:endParaRPr lang="en-US" sz="1100" dirty="0"/>
          </a:p>
        </p:txBody>
      </p:sp>
      <p:sp>
        <p:nvSpPr>
          <p:cNvPr id="33" name="Text 30"/>
          <p:cNvSpPr/>
          <p:nvPr/>
        </p:nvSpPr>
        <p:spPr>
          <a:xfrm>
            <a:off x="8247888" y="5202936"/>
            <a:ext cx="324612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88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Интенсивная ампула для глубокого и стойкого разглаживания и послушности.</a:t>
            </a:r>
            <a:endParaRPr lang="en-US" sz="88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38560" y="6656832"/>
            <a:ext cx="54864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900">
                <a:solidFill>
                  <a:srgbClr val="9AA0AB"/>
                </a:solidFill>
                <a:latin typeface="Helvetica Neue"/>
                <a:ea typeface="Helvetica Neue"/>
                <a:cs typeface="Helvetica Neue"/>
              </a:defRPr>
            </a:lvl1pPr>
          </a:lstStyle>
          <a:p>
            <a:pPr algn="r"/>
            <a:fld id="{F7021451-1387-4CA6-816F-3879F97B5CBC}" type="slidenum">
              <a:rPr b="0" lang="en-US"/>
              <a:t>19</a:t>
            </a:fld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777240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800" kern="0" dirty="0">
                <a:solidFill>
                  <a:srgbClr val="FF0066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ФИЛОСОФИЯ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02920" y="1051560"/>
            <a:ext cx="100584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spc="-100" kern="0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Почему это называется Dualsenses</a:t>
            </a:r>
            <a:endParaRPr lang="en-US" sz="4000" dirty="0"/>
          </a:p>
        </p:txBody>
      </p:sp>
      <p:sp>
        <p:nvSpPr>
          <p:cNvPr id="4" name="Text 2"/>
          <p:cNvSpPr/>
          <p:nvPr/>
        </p:nvSpPr>
        <p:spPr>
          <a:xfrm>
            <a:off x="530352" y="1920240"/>
            <a:ext cx="10789920" cy="7315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25000"/>
              </a:lnSpc>
              <a:buNone/>
            </a:pPr>
            <a:r>
              <a:rPr lang="en-US" sz="130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Каждый продукт Dualsenses работает на двух уровнях одновременно: даёт мгновенный видимый результат с первого применения и при регулярном использовании выстраивает долговременное улучшение структуры волоса.</a:t>
            </a:r>
            <a:endParaRPr lang="en-US" sz="1300" dirty="0"/>
          </a:p>
        </p:txBody>
      </p:sp>
      <p:sp>
        <p:nvSpPr>
          <p:cNvPr id="5" name="Shape 3"/>
          <p:cNvSpPr/>
          <p:nvPr/>
        </p:nvSpPr>
        <p:spPr>
          <a:xfrm>
            <a:off x="548640" y="2880360"/>
            <a:ext cx="3520440" cy="1965960"/>
          </a:xfrm>
          <a:prstGeom prst="roundRect">
            <a:avLst>
              <a:gd name="adj" fmla="val 2326"/>
            </a:avLst>
          </a:prstGeom>
          <a:solidFill>
            <a:srgbClr val="FBFBFD"/>
          </a:solidFill>
          <a:ln w="9525">
            <a:solidFill>
              <a:srgbClr val="E7E9EE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548640" y="2880360"/>
            <a:ext cx="3520440" cy="54864"/>
          </a:xfrm>
          <a:prstGeom prst="rect">
            <a:avLst/>
          </a:prstGeom>
          <a:solidFill>
            <a:srgbClr val="FF0066"/>
          </a:solidFill>
          <a:ln w="12700">
            <a:solidFill>
              <a:srgbClr val="FF0066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777240" y="3108960"/>
            <a:ext cx="306324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300" kern="0" dirty="0">
                <a:solidFill>
                  <a:srgbClr val="D6004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МГНОВЕННЫЙ РЕЗУЛЬТАТ</a:t>
            </a:r>
            <a:endParaRPr lang="en-US" sz="1100" dirty="0"/>
          </a:p>
        </p:txBody>
      </p:sp>
      <p:sp>
        <p:nvSpPr>
          <p:cNvPr id="8" name="Text 6"/>
          <p:cNvSpPr/>
          <p:nvPr/>
        </p:nvSpPr>
        <p:spPr>
          <a:xfrm>
            <a:off x="777240" y="3456432"/>
            <a:ext cx="3063240" cy="11887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25000"/>
              </a:lnSpc>
              <a:buNone/>
            </a:pPr>
            <a:r>
              <a:rPr lang="en-US" sz="105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Виден и ощутим с первого мытья: блеск, мягкость, лёгкое расчёсывание, объём или контроль пушистости — в зависимости от линии.</a:t>
            </a:r>
            <a:endParaRPr lang="en-US" sz="1050" dirty="0"/>
          </a:p>
        </p:txBody>
      </p:sp>
      <p:sp>
        <p:nvSpPr>
          <p:cNvPr id="9" name="Shape 7"/>
          <p:cNvSpPr/>
          <p:nvPr/>
        </p:nvSpPr>
        <p:spPr>
          <a:xfrm>
            <a:off x="4279392" y="2880360"/>
            <a:ext cx="3520440" cy="1965960"/>
          </a:xfrm>
          <a:prstGeom prst="roundRect">
            <a:avLst>
              <a:gd name="adj" fmla="val 2326"/>
            </a:avLst>
          </a:prstGeom>
          <a:solidFill>
            <a:srgbClr val="FBFBFD"/>
          </a:solidFill>
          <a:ln w="9525">
            <a:solidFill>
              <a:srgbClr val="E7E9EE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4279392" y="2880360"/>
            <a:ext cx="3520440" cy="54864"/>
          </a:xfrm>
          <a:prstGeom prst="rect">
            <a:avLst/>
          </a:prstGeom>
          <a:solidFill>
            <a:srgbClr val="8794A3"/>
          </a:solidFill>
          <a:ln w="12700">
            <a:solidFill>
              <a:srgbClr val="8794A3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4507992" y="3108960"/>
            <a:ext cx="306324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300" kern="0" dirty="0">
                <a:solidFill>
                  <a:srgbClr val="5E6C7C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ДОЛГОВРЕМЕННОЕ ДЕЙСТВИЕ</a:t>
            </a:r>
            <a:endParaRPr lang="en-US" sz="1100" dirty="0"/>
          </a:p>
        </p:txBody>
      </p:sp>
      <p:sp>
        <p:nvSpPr>
          <p:cNvPr id="12" name="Text 10"/>
          <p:cNvSpPr/>
          <p:nvPr/>
        </p:nvSpPr>
        <p:spPr>
          <a:xfrm>
            <a:off x="4507992" y="3456432"/>
            <a:ext cx="3063240" cy="11887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25000"/>
              </a:lnSpc>
              <a:buNone/>
            </a:pPr>
            <a:r>
              <a:rPr lang="en-US" sz="105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При регулярном использовании волос становится прочнее, цвет держится дольше, а кожа головы приходит в баланс.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8010144" y="2880360"/>
            <a:ext cx="3520440" cy="1965960"/>
          </a:xfrm>
          <a:prstGeom prst="roundRect">
            <a:avLst>
              <a:gd name="adj" fmla="val 2326"/>
            </a:avLst>
          </a:prstGeom>
          <a:solidFill>
            <a:srgbClr val="FBFBFD"/>
          </a:solidFill>
          <a:ln w="9525">
            <a:solidFill>
              <a:srgbClr val="E7E9EE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8010144" y="2880360"/>
            <a:ext cx="3520440" cy="54864"/>
          </a:xfrm>
          <a:prstGeom prst="rect">
            <a:avLst/>
          </a:prstGeom>
          <a:solidFill>
            <a:srgbClr val="27B7BB"/>
          </a:solidFill>
          <a:ln w="12700">
            <a:solidFill>
              <a:srgbClr val="27B7BB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8238744" y="3108960"/>
            <a:ext cx="306324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300" kern="0" dirty="0">
                <a:solidFill>
                  <a:srgbClr val="137F82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САЛОННАЯ ЛОГИКА</a:t>
            </a:r>
            <a:endParaRPr lang="en-US" sz="1100" dirty="0"/>
          </a:p>
        </p:txBody>
      </p:sp>
      <p:sp>
        <p:nvSpPr>
          <p:cNvPr id="16" name="Text 14"/>
          <p:cNvSpPr/>
          <p:nvPr/>
        </p:nvSpPr>
        <p:spPr>
          <a:xfrm>
            <a:off x="8238744" y="3456432"/>
            <a:ext cx="3063240" cy="11887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25000"/>
              </a:lnSpc>
              <a:buNone/>
            </a:pPr>
            <a:r>
              <a:rPr lang="en-US" sz="105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Те же активные компоненты, что и в салонных услугах. Домашний уход продолжает работу, начатую в кресле.</a:t>
            </a:r>
            <a:endParaRPr lang="en-US" sz="1050" dirty="0"/>
          </a:p>
        </p:txBody>
      </p:sp>
      <p:sp>
        <p:nvSpPr>
          <p:cNvPr id="17" name="Shape 15"/>
          <p:cNvSpPr/>
          <p:nvPr/>
        </p:nvSpPr>
        <p:spPr>
          <a:xfrm>
            <a:off x="548640" y="5074920"/>
            <a:ext cx="11091672" cy="1051560"/>
          </a:xfrm>
          <a:prstGeom prst="roundRect">
            <a:avLst>
              <a:gd name="adj" fmla="val 4348"/>
            </a:avLst>
          </a:prstGeom>
          <a:solidFill>
            <a:srgbClr val="F7F8FA"/>
          </a:solidFill>
          <a:ln w="9525">
            <a:solidFill>
              <a:srgbClr val="F7F8FA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777240" y="5212080"/>
            <a:ext cx="36576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500" kern="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СИСТЕМА В 3 ШАГА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777240" y="5504688"/>
            <a:ext cx="106070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1. ШАМПУНЬ</a:t>
            </a:r>
            <a:pPr indent="0" marL="0">
              <a:buNone/>
            </a:pPr>
            <a:r>
              <a:rPr lang="en-US" sz="105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  мягко очищает и запечатывает цвет      </a:t>
            </a:r>
            <a:pPr indent="0" marL="0">
              <a:buNone/>
            </a:pPr>
            <a:r>
              <a:rPr lang="en-US" sz="110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2. CONDITIONER / МАСКА</a:t>
            </a:r>
            <a:pPr indent="0" marL="0">
              <a:buNone/>
            </a:pPr>
            <a:r>
              <a:rPr lang="en-US" sz="105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  восстанавливает и питает      </a:t>
            </a:r>
            <a:pPr indent="0" marL="0">
              <a:buNone/>
            </a:pPr>
            <a:r>
              <a:rPr lang="en-US" sz="110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3. LEAVE-IN</a:t>
            </a:r>
            <a:pPr indent="0" marL="0">
              <a:buNone/>
            </a:pPr>
            <a:r>
              <a:rPr lang="en-US" sz="105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  защищает и завершает</a:t>
            </a:r>
            <a:endParaRPr lang="en-US" sz="11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38560" y="6656832"/>
            <a:ext cx="54864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900">
                <a:solidFill>
                  <a:srgbClr val="9AA0AB"/>
                </a:solidFill>
                <a:latin typeface="Helvetica Neue"/>
                <a:ea typeface="Helvetica Neue"/>
                <a:cs typeface="Helvetica Neue"/>
              </a:defRPr>
            </a:lvl1pPr>
          </a:lstStyle>
          <a:p>
            <a:pPr algn="r"/>
            <a:fld id="{F7021451-1387-4CA6-816F-3879F97B5CBC}" type="slidenum">
              <a:rPr b="0" lang="en-US"/>
              <a:t>2</a:t>
            </a:fld>
            <a:endParaRPr lang="en-US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777240"/>
            <a:ext cx="67665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800" kern="0" dirty="0">
                <a:solidFill>
                  <a:srgbClr val="3F7739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STYLE SUPPORT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02920" y="1051560"/>
            <a:ext cx="68580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spc="-100" kern="0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Curls &amp; Waves</a:t>
            </a:r>
            <a:endParaRPr lang="en-US" sz="4000" dirty="0"/>
          </a:p>
        </p:txBody>
      </p:sp>
      <p:pic>
        <p:nvPicPr>
          <p:cNvPr id="4" name="Image 0" descr="dualsenses/img/range-curls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330738" y="640080"/>
            <a:ext cx="2632364" cy="2743200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502920" y="1938528"/>
            <a:ext cx="6858000" cy="27432"/>
          </a:xfrm>
          <a:prstGeom prst="rect">
            <a:avLst/>
          </a:prstGeom>
          <a:solidFill>
            <a:srgbClr val="519648"/>
          </a:solidFill>
          <a:ln w="12700">
            <a:solidFill>
              <a:srgbClr val="519648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502920" y="2029968"/>
            <a:ext cx="685800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300" b="1" dirty="0">
                <a:solidFill>
                  <a:srgbClr val="3F7739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Мгновенно увлажняет и подчёркивает локоны.</a:t>
            </a:r>
            <a:endParaRPr lang="en-US" sz="1300" dirty="0"/>
          </a:p>
        </p:txBody>
      </p:sp>
      <p:sp>
        <p:nvSpPr>
          <p:cNvPr id="7" name="Shape 4"/>
          <p:cNvSpPr/>
          <p:nvPr/>
        </p:nvSpPr>
        <p:spPr>
          <a:xfrm>
            <a:off x="502920" y="2651760"/>
            <a:ext cx="6858000" cy="402336"/>
          </a:xfrm>
          <a:prstGeom prst="roundRect">
            <a:avLst>
              <a:gd name="adj" fmla="val 11364"/>
            </a:avLst>
          </a:prstGeom>
          <a:solidFill>
            <a:srgbClr val="E6F1E4"/>
          </a:solidFill>
          <a:ln w="9525">
            <a:solidFill>
              <a:srgbClr val="E6F1E4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713232" y="2651760"/>
            <a:ext cx="649224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500" kern="0" dirty="0">
                <a:solidFill>
                  <a:srgbClr val="3F7739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ТЕХНОЛОГИЯ   </a:t>
            </a:r>
            <a:pPr indent="0" marL="0">
              <a:buNone/>
            </a:pPr>
            <a:r>
              <a:rPr lang="en-US" sz="110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Гидролизованный крахмал + глицерин  (НОВОЕ)</a:t>
            </a:r>
            <a:endParaRPr lang="en-US" sz="850" dirty="0"/>
          </a:p>
        </p:txBody>
      </p:sp>
      <p:sp>
        <p:nvSpPr>
          <p:cNvPr id="9" name="Text 6"/>
          <p:cNvSpPr/>
          <p:nvPr/>
        </p:nvSpPr>
        <p:spPr>
          <a:xfrm>
            <a:off x="502920" y="3163824"/>
            <a:ext cx="685800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400" kern="0" dirty="0">
                <a:solidFill>
                  <a:srgbClr val="3F7739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ДЛЯ КОГО  </a:t>
            </a:r>
            <a:pPr indent="0" marL="0">
              <a:buNone/>
            </a:pPr>
            <a:r>
              <a:rPr lang="en-US" sz="100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Кудрявые, волнистые волосы и волосы после химической завивки, которым нужны и форма, и увлажнение.</a:t>
            </a:r>
            <a:endParaRPr lang="en-US" sz="850" dirty="0"/>
          </a:p>
        </p:txBody>
      </p:sp>
      <p:sp>
        <p:nvSpPr>
          <p:cNvPr id="10" name="Shape 7"/>
          <p:cNvSpPr/>
          <p:nvPr/>
        </p:nvSpPr>
        <p:spPr>
          <a:xfrm>
            <a:off x="548640" y="3584448"/>
            <a:ext cx="2635758" cy="1463040"/>
          </a:xfrm>
          <a:prstGeom prst="roundRect">
            <a:avLst>
              <a:gd name="adj" fmla="val 3125"/>
            </a:avLst>
          </a:prstGeom>
          <a:solidFill>
            <a:srgbClr val="FBFBFD"/>
          </a:solidFill>
          <a:ln w="9525">
            <a:solidFill>
              <a:srgbClr val="E7E9EE"/>
            </a:solidFill>
            <a:prstDash val="solid"/>
          </a:ln>
        </p:spPr>
      </p:sp>
      <p:sp>
        <p:nvSpPr>
          <p:cNvPr id="11" name="Shape 8"/>
          <p:cNvSpPr/>
          <p:nvPr/>
        </p:nvSpPr>
        <p:spPr>
          <a:xfrm>
            <a:off x="548640" y="3584448"/>
            <a:ext cx="50292" cy="1463040"/>
          </a:xfrm>
          <a:prstGeom prst="rect">
            <a:avLst/>
          </a:prstGeom>
          <a:solidFill>
            <a:srgbClr val="519648"/>
          </a:solidFill>
          <a:ln w="12700">
            <a:solidFill>
              <a:srgbClr val="519648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731520" y="3666744"/>
            <a:ext cx="2306574" cy="3840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Bundling Shampoo</a:t>
            </a:r>
            <a:endParaRPr lang="en-US" sz="1100" dirty="0"/>
          </a:p>
        </p:txBody>
      </p:sp>
      <p:sp>
        <p:nvSpPr>
          <p:cNvPr id="13" name="Text 10"/>
          <p:cNvSpPr/>
          <p:nvPr/>
        </p:nvSpPr>
        <p:spPr>
          <a:xfrm>
            <a:off x="731520" y="4014216"/>
            <a:ext cx="2306574" cy="9601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88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Очищает и увлажняет, одновременно собирая локон в чистую спираль.</a:t>
            </a:r>
            <a:endParaRPr lang="en-US" sz="880" dirty="0"/>
          </a:p>
        </p:txBody>
      </p:sp>
      <p:sp>
        <p:nvSpPr>
          <p:cNvPr id="14" name="Shape 11"/>
          <p:cNvSpPr/>
          <p:nvPr/>
        </p:nvSpPr>
        <p:spPr>
          <a:xfrm>
            <a:off x="3367278" y="3584448"/>
            <a:ext cx="2635758" cy="1463040"/>
          </a:xfrm>
          <a:prstGeom prst="roundRect">
            <a:avLst>
              <a:gd name="adj" fmla="val 3125"/>
            </a:avLst>
          </a:prstGeom>
          <a:solidFill>
            <a:srgbClr val="FBFBFD"/>
          </a:solidFill>
          <a:ln w="9525">
            <a:solidFill>
              <a:srgbClr val="E7E9EE"/>
            </a:solidFill>
            <a:prstDash val="solid"/>
          </a:ln>
        </p:spPr>
      </p:sp>
      <p:sp>
        <p:nvSpPr>
          <p:cNvPr id="15" name="Shape 12"/>
          <p:cNvSpPr/>
          <p:nvPr/>
        </p:nvSpPr>
        <p:spPr>
          <a:xfrm>
            <a:off x="3367278" y="3584448"/>
            <a:ext cx="50292" cy="1463040"/>
          </a:xfrm>
          <a:prstGeom prst="rect">
            <a:avLst/>
          </a:prstGeom>
          <a:solidFill>
            <a:srgbClr val="519648"/>
          </a:solidFill>
          <a:ln w="12700">
            <a:solidFill>
              <a:srgbClr val="519648"/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3550158" y="3666744"/>
            <a:ext cx="2306574" cy="3840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Bundling Conditioner</a:t>
            </a:r>
            <a:endParaRPr lang="en-US" sz="1100" dirty="0"/>
          </a:p>
        </p:txBody>
      </p:sp>
      <p:sp>
        <p:nvSpPr>
          <p:cNvPr id="17" name="Text 14"/>
          <p:cNvSpPr/>
          <p:nvPr/>
        </p:nvSpPr>
        <p:spPr>
          <a:xfrm>
            <a:off x="3550158" y="4014216"/>
            <a:ext cx="2306574" cy="9601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88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Увлажнение и эластичность с чётким локоном и без утяжеления.</a:t>
            </a:r>
            <a:endParaRPr lang="en-US" sz="880" dirty="0"/>
          </a:p>
        </p:txBody>
      </p:sp>
      <p:sp>
        <p:nvSpPr>
          <p:cNvPr id="18" name="Shape 15"/>
          <p:cNvSpPr/>
          <p:nvPr/>
        </p:nvSpPr>
        <p:spPr>
          <a:xfrm>
            <a:off x="6185916" y="3584448"/>
            <a:ext cx="2635758" cy="1463040"/>
          </a:xfrm>
          <a:prstGeom prst="roundRect">
            <a:avLst>
              <a:gd name="adj" fmla="val 3125"/>
            </a:avLst>
          </a:prstGeom>
          <a:solidFill>
            <a:srgbClr val="FBFBFD"/>
          </a:solidFill>
          <a:ln w="9525">
            <a:solidFill>
              <a:srgbClr val="E7E9EE"/>
            </a:solidFill>
            <a:prstDash val="solid"/>
          </a:ln>
        </p:spPr>
      </p:sp>
      <p:sp>
        <p:nvSpPr>
          <p:cNvPr id="19" name="Shape 16"/>
          <p:cNvSpPr/>
          <p:nvPr/>
        </p:nvSpPr>
        <p:spPr>
          <a:xfrm>
            <a:off x="6185916" y="3584448"/>
            <a:ext cx="50292" cy="1463040"/>
          </a:xfrm>
          <a:prstGeom prst="rect">
            <a:avLst/>
          </a:prstGeom>
          <a:solidFill>
            <a:srgbClr val="519648"/>
          </a:solidFill>
          <a:ln w="12700">
            <a:solidFill>
              <a:srgbClr val="519648"/>
            </a:solidFill>
            <a:prstDash val="solid"/>
          </a:ln>
        </p:spPr>
      </p:sp>
      <p:sp>
        <p:nvSpPr>
          <p:cNvPr id="20" name="Text 17"/>
          <p:cNvSpPr/>
          <p:nvPr/>
        </p:nvSpPr>
        <p:spPr>
          <a:xfrm>
            <a:off x="6368796" y="3666744"/>
            <a:ext cx="2306574" cy="3840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Bundling Spray</a:t>
            </a:r>
            <a:endParaRPr lang="en-US" sz="1100" dirty="0"/>
          </a:p>
        </p:txBody>
      </p:sp>
      <p:sp>
        <p:nvSpPr>
          <p:cNvPr id="21" name="Text 18"/>
          <p:cNvSpPr/>
          <p:nvPr/>
        </p:nvSpPr>
        <p:spPr>
          <a:xfrm>
            <a:off x="6368796" y="4014216"/>
            <a:ext cx="2306574" cy="9601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88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Leave-in. Новая однофазная прозрачная формула: лучшая фиксация, выравнивание и форма спирали.</a:t>
            </a:r>
            <a:endParaRPr lang="en-US" sz="880" dirty="0"/>
          </a:p>
        </p:txBody>
      </p:sp>
      <p:sp>
        <p:nvSpPr>
          <p:cNvPr id="22" name="Shape 19"/>
          <p:cNvSpPr/>
          <p:nvPr/>
        </p:nvSpPr>
        <p:spPr>
          <a:xfrm>
            <a:off x="9004554" y="3584448"/>
            <a:ext cx="2635758" cy="1463040"/>
          </a:xfrm>
          <a:prstGeom prst="roundRect">
            <a:avLst>
              <a:gd name="adj" fmla="val 3125"/>
            </a:avLst>
          </a:prstGeom>
          <a:solidFill>
            <a:srgbClr val="FBFBFD"/>
          </a:solidFill>
          <a:ln w="9525">
            <a:solidFill>
              <a:srgbClr val="E7E9EE"/>
            </a:solidFill>
            <a:prstDash val="solid"/>
          </a:ln>
        </p:spPr>
      </p:sp>
      <p:sp>
        <p:nvSpPr>
          <p:cNvPr id="23" name="Shape 20"/>
          <p:cNvSpPr/>
          <p:nvPr/>
        </p:nvSpPr>
        <p:spPr>
          <a:xfrm>
            <a:off x="9004554" y="3584448"/>
            <a:ext cx="50292" cy="1463040"/>
          </a:xfrm>
          <a:prstGeom prst="rect">
            <a:avLst/>
          </a:prstGeom>
          <a:solidFill>
            <a:srgbClr val="519648"/>
          </a:solidFill>
          <a:ln w="12700">
            <a:solidFill>
              <a:srgbClr val="519648"/>
            </a:solidFill>
            <a:prstDash val="solid"/>
          </a:ln>
        </p:spPr>
      </p:sp>
      <p:sp>
        <p:nvSpPr>
          <p:cNvPr id="24" name="Text 21"/>
          <p:cNvSpPr/>
          <p:nvPr/>
        </p:nvSpPr>
        <p:spPr>
          <a:xfrm>
            <a:off x="9187434" y="3666744"/>
            <a:ext cx="2306574" cy="3840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Intensive Conditioning Serum</a:t>
            </a:r>
            <a:endParaRPr lang="en-US" sz="1100" dirty="0"/>
          </a:p>
        </p:txBody>
      </p:sp>
      <p:sp>
        <p:nvSpPr>
          <p:cNvPr id="25" name="Text 22"/>
          <p:cNvSpPr/>
          <p:nvPr/>
        </p:nvSpPr>
        <p:spPr>
          <a:xfrm>
            <a:off x="9187434" y="4014216"/>
            <a:ext cx="2306574" cy="9601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88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Интенсивная ампула. Улучшает эластичность локона до одной недели.</a:t>
            </a:r>
            <a:endParaRPr lang="en-US" sz="880" dirty="0"/>
          </a:p>
        </p:txBody>
      </p:sp>
      <p:sp>
        <p:nvSpPr>
          <p:cNvPr id="26" name="Text 23"/>
          <p:cNvSpPr/>
          <p:nvPr/>
        </p:nvSpPr>
        <p:spPr>
          <a:xfrm>
            <a:off x="548640" y="6327648"/>
            <a:ext cx="1051560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i="1" dirty="0">
                <a:solidFill>
                  <a:srgbClr val="9AA0AB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Новая технология: гидролизованный крахмал и глицерин заменяют молочный протеин. Новые названия «bundling» ясно указывают на действие и отличают линию от новой Pure Hydration.</a:t>
            </a:r>
            <a:endParaRPr lang="en-US" sz="7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38560" y="6656832"/>
            <a:ext cx="54864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900">
                <a:solidFill>
                  <a:srgbClr val="9AA0AB"/>
                </a:solidFill>
                <a:latin typeface="Helvetica Neue"/>
                <a:ea typeface="Helvetica Neue"/>
                <a:cs typeface="Helvetica Neue"/>
              </a:defRPr>
            </a:lvl1pPr>
          </a:lstStyle>
          <a:p>
            <a:pPr algn="r"/>
            <a:fld id="{F7021451-1387-4CA6-816F-3879F97B5CBC}" type="slidenum">
              <a:rPr b="0" lang="en-US"/>
              <a:t>20</a:t>
            </a:fld>
            <a:endParaRPr lang="en-US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777240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800" kern="0" dirty="0">
                <a:solidFill>
                  <a:srgbClr val="6B717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MEN'S CARE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02920" y="1051560"/>
            <a:ext cx="786384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spc="-100" kern="0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Men</a:t>
            </a:r>
            <a:endParaRPr lang="en-US" sz="4000" dirty="0"/>
          </a:p>
        </p:txBody>
      </p:sp>
      <p:sp>
        <p:nvSpPr>
          <p:cNvPr id="4" name="Shape 2"/>
          <p:cNvSpPr/>
          <p:nvPr/>
        </p:nvSpPr>
        <p:spPr>
          <a:xfrm>
            <a:off x="8549640" y="749808"/>
            <a:ext cx="3108960" cy="1417320"/>
          </a:xfrm>
          <a:prstGeom prst="roundRect">
            <a:avLst>
              <a:gd name="adj" fmla="val 3226"/>
            </a:avLst>
          </a:prstGeom>
          <a:solidFill>
            <a:srgbClr val="EFF1F3"/>
          </a:solidFill>
          <a:ln w="9525">
            <a:solidFill>
              <a:srgbClr val="EFF1F3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778240" y="868680"/>
            <a:ext cx="274320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600" kern="0" dirty="0">
                <a:solidFill>
                  <a:srgbClr val="6B717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ТЕХНОЛОГИЯ</a:t>
            </a:r>
            <a:endParaRPr lang="en-US" sz="850" dirty="0"/>
          </a:p>
        </p:txBody>
      </p:sp>
      <p:sp>
        <p:nvSpPr>
          <p:cNvPr id="6" name="Text 4"/>
          <p:cNvSpPr/>
          <p:nvPr/>
        </p:nvSpPr>
        <p:spPr>
          <a:xfrm>
            <a:off x="8778240" y="1097280"/>
            <a:ext cx="2697480" cy="9601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20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Guarana + кофеин</a:t>
            </a:r>
            <a:endParaRPr lang="en-US" sz="1200" dirty="0"/>
          </a:p>
        </p:txBody>
      </p:sp>
      <p:sp>
        <p:nvSpPr>
          <p:cNvPr id="7" name="Shape 5"/>
          <p:cNvSpPr/>
          <p:nvPr/>
        </p:nvSpPr>
        <p:spPr>
          <a:xfrm>
            <a:off x="502920" y="1938528"/>
            <a:ext cx="7863840" cy="27432"/>
          </a:xfrm>
          <a:prstGeom prst="rect">
            <a:avLst/>
          </a:prstGeom>
          <a:solidFill>
            <a:srgbClr val="9AA0A8"/>
          </a:solidFill>
          <a:ln w="12700">
            <a:solidFill>
              <a:srgbClr val="9AA0A8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502920" y="2029968"/>
            <a:ext cx="786384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300" b="1" dirty="0">
                <a:solidFill>
                  <a:srgbClr val="6B717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Уход в один шаг — для волос и тела.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502920" y="2542032"/>
            <a:ext cx="1115568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400" kern="0" dirty="0">
                <a:solidFill>
                  <a:srgbClr val="6B717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ДЛЯ КОГО  </a:t>
            </a:r>
            <a:pPr indent="0" marL="0">
              <a:buNone/>
            </a:pPr>
            <a:r>
              <a:rPr lang="en-US" sz="100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Клиент-мужчина, которому нужен один продукт, быстро и без компромиссов в качестве.</a:t>
            </a:r>
            <a:endParaRPr lang="en-US" sz="850" dirty="0"/>
          </a:p>
        </p:txBody>
      </p:sp>
      <p:sp>
        <p:nvSpPr>
          <p:cNvPr id="10" name="Shape 8"/>
          <p:cNvSpPr/>
          <p:nvPr/>
        </p:nvSpPr>
        <p:spPr>
          <a:xfrm>
            <a:off x="548640" y="2962656"/>
            <a:ext cx="5454396" cy="1600200"/>
          </a:xfrm>
          <a:prstGeom prst="roundRect">
            <a:avLst>
              <a:gd name="adj" fmla="val 2857"/>
            </a:avLst>
          </a:prstGeom>
          <a:solidFill>
            <a:srgbClr val="FBFBFD"/>
          </a:solidFill>
          <a:ln w="9525">
            <a:solidFill>
              <a:srgbClr val="E7E9EE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548640" y="2962656"/>
            <a:ext cx="50292" cy="1600200"/>
          </a:xfrm>
          <a:prstGeom prst="rect">
            <a:avLst/>
          </a:prstGeom>
          <a:solidFill>
            <a:srgbClr val="9AA0A8"/>
          </a:solidFill>
          <a:ln w="12700">
            <a:solidFill>
              <a:srgbClr val="9AA0A8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731520" y="3044952"/>
            <a:ext cx="5125212" cy="3840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Hair &amp; Body Shampoo</a:t>
            </a:r>
            <a:endParaRPr lang="en-US" sz="1100" dirty="0"/>
          </a:p>
        </p:txBody>
      </p:sp>
      <p:sp>
        <p:nvSpPr>
          <p:cNvPr id="13" name="Text 11"/>
          <p:cNvSpPr/>
          <p:nvPr/>
        </p:nvSpPr>
        <p:spPr>
          <a:xfrm>
            <a:off x="731520" y="3392424"/>
            <a:ext cx="5125212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88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Очищает и освежает волосы и тело одновременно. Guarana и кофеин тонизируют кожу головы.</a:t>
            </a:r>
            <a:endParaRPr lang="en-US" sz="88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88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Новый аромат, свежее и современнее.</a:t>
            </a:r>
            <a:endParaRPr lang="en-US" sz="88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88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Новая светло-серая упаковка, проще для переработки.</a:t>
            </a:r>
            <a:endParaRPr lang="en-US" sz="880" dirty="0"/>
          </a:p>
        </p:txBody>
      </p:sp>
      <p:sp>
        <p:nvSpPr>
          <p:cNvPr id="14" name="Shape 12"/>
          <p:cNvSpPr/>
          <p:nvPr/>
        </p:nvSpPr>
        <p:spPr>
          <a:xfrm>
            <a:off x="6185916" y="2962656"/>
            <a:ext cx="5454396" cy="1600200"/>
          </a:xfrm>
          <a:prstGeom prst="roundRect">
            <a:avLst>
              <a:gd name="adj" fmla="val 2857"/>
            </a:avLst>
          </a:prstGeom>
          <a:solidFill>
            <a:srgbClr val="FBFBFD"/>
          </a:solidFill>
          <a:ln w="9525">
            <a:solidFill>
              <a:srgbClr val="E7E9EE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6185916" y="2962656"/>
            <a:ext cx="50292" cy="1600200"/>
          </a:xfrm>
          <a:prstGeom prst="rect">
            <a:avLst/>
          </a:prstGeom>
          <a:solidFill>
            <a:srgbClr val="9AA0A8"/>
          </a:solidFill>
          <a:ln w="12700">
            <a:solidFill>
              <a:srgbClr val="9AA0A8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6368796" y="3044952"/>
            <a:ext cx="5125212" cy="3840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ЧТО ЗАПОМНИТЬ</a:t>
            </a:r>
            <a:endParaRPr lang="en-US" sz="1100" dirty="0"/>
          </a:p>
        </p:txBody>
      </p:sp>
      <p:sp>
        <p:nvSpPr>
          <p:cNvPr id="17" name="Text 15"/>
          <p:cNvSpPr/>
          <p:nvPr/>
        </p:nvSpPr>
        <p:spPr>
          <a:xfrm>
            <a:off x="6368796" y="3392424"/>
            <a:ext cx="5125212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88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Для более специфических задач клиент-мужчина теперь направляется в другие линии:</a:t>
            </a:r>
            <a:endParaRPr lang="en-US" sz="88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88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·  Перхоть или чувствительность → Scalp Specialist</a:t>
            </a:r>
            <a:endParaRPr lang="en-US" sz="88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88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·  Поредение → Scalp Specialist Densifying</a:t>
            </a:r>
            <a:endParaRPr lang="en-US" sz="88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88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·  Повреждение → Bond Pro или Rich Repair</a:t>
            </a:r>
            <a:endParaRPr lang="en-US" sz="88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38560" y="6656832"/>
            <a:ext cx="54864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900">
                <a:solidFill>
                  <a:srgbClr val="9AA0AB"/>
                </a:solidFill>
                <a:latin typeface="Helvetica Neue"/>
                <a:ea typeface="Helvetica Neue"/>
                <a:cs typeface="Helvetica Neue"/>
              </a:defRPr>
            </a:lvl1pPr>
          </a:lstStyle>
          <a:p>
            <a:pPr algn="r"/>
            <a:fld id="{F7021451-1387-4CA6-816F-3879F97B5CBC}" type="slidenum">
              <a:rPr b="0" lang="en-US"/>
              <a:t>21</a:t>
            </a:fld>
            <a:endParaRPr lang="en-US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0" y="0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800" kern="0" dirty="0">
                <a:solidFill>
                  <a:srgbClr val="FF0066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АРОМАТЫ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02920" y="1051560"/>
            <a:ext cx="100584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600" b="1" spc="-100" kern="0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Описание аромата  ·  1/2</a:t>
            </a:r>
            <a:endParaRPr lang="en-US" sz="3600" dirty="0"/>
          </a:p>
        </p:txBody>
      </p:sp>
      <p:sp>
        <p:nvSpPr>
          <p:cNvPr id="4" name="Text 2"/>
          <p:cNvSpPr/>
          <p:nvPr/>
        </p:nvSpPr>
        <p:spPr>
          <a:xfrm>
            <a:off x="530352" y="1847088"/>
            <a:ext cx="10789920" cy="365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25000"/>
              </a:lnSpc>
              <a:buNone/>
            </a:pPr>
            <a:r>
              <a:rPr lang="en-US" sz="110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Аромат — часть впечатления и часто причина, по которой клиент покупает снова.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548640" y="2331720"/>
            <a:ext cx="21488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400" kern="0" dirty="0">
                <a:solidFill>
                  <a:srgbClr val="9AA0AB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ЛИНИЯ</a:t>
            </a:r>
            <a:endParaRPr lang="en-US" sz="850" dirty="0"/>
          </a:p>
        </p:txBody>
      </p:sp>
      <p:sp>
        <p:nvSpPr>
          <p:cNvPr id="6" name="Text 4"/>
          <p:cNvSpPr/>
          <p:nvPr/>
        </p:nvSpPr>
        <p:spPr>
          <a:xfrm>
            <a:off x="2697480" y="2331720"/>
            <a:ext cx="1417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400" kern="0" dirty="0">
                <a:solidFill>
                  <a:srgbClr val="9AA0AB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ВЕРХНИЕ НОТЫ</a:t>
            </a:r>
            <a:endParaRPr lang="en-US" sz="850" dirty="0"/>
          </a:p>
        </p:txBody>
      </p:sp>
      <p:sp>
        <p:nvSpPr>
          <p:cNvPr id="7" name="Text 5"/>
          <p:cNvSpPr/>
          <p:nvPr/>
        </p:nvSpPr>
        <p:spPr>
          <a:xfrm>
            <a:off x="4114800" y="2331720"/>
            <a:ext cx="1417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400" kern="0" dirty="0">
                <a:solidFill>
                  <a:srgbClr val="9AA0AB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СЕРДЦЕ</a:t>
            </a:r>
            <a:endParaRPr lang="en-US" sz="850" dirty="0"/>
          </a:p>
        </p:txBody>
      </p:sp>
      <p:sp>
        <p:nvSpPr>
          <p:cNvPr id="8" name="Text 6"/>
          <p:cNvSpPr/>
          <p:nvPr/>
        </p:nvSpPr>
        <p:spPr>
          <a:xfrm>
            <a:off x="5532120" y="2331720"/>
            <a:ext cx="1417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400" kern="0" dirty="0">
                <a:solidFill>
                  <a:srgbClr val="9AA0AB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БАЗА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6949440" y="2331720"/>
            <a:ext cx="4690872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400" kern="0" dirty="0">
                <a:solidFill>
                  <a:srgbClr val="9AA0AB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ОПИСАНИЕ</a:t>
            </a:r>
            <a:endParaRPr lang="en-US" sz="850" dirty="0"/>
          </a:p>
        </p:txBody>
      </p:sp>
      <p:sp>
        <p:nvSpPr>
          <p:cNvPr id="10" name="Shape 8"/>
          <p:cNvSpPr/>
          <p:nvPr/>
        </p:nvSpPr>
        <p:spPr>
          <a:xfrm>
            <a:off x="548640" y="2633472"/>
            <a:ext cx="11091672" cy="0"/>
          </a:xfrm>
          <a:prstGeom prst="line">
            <a:avLst/>
          </a:prstGeom>
          <a:noFill/>
          <a:ln w="12700">
            <a:solidFill>
              <a:srgbClr val="E7E9EE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548640" y="2779776"/>
            <a:ext cx="45720" cy="457200"/>
          </a:xfrm>
          <a:prstGeom prst="rect">
            <a:avLst/>
          </a:prstGeom>
          <a:solidFill>
            <a:srgbClr val="FF0066"/>
          </a:solidFill>
          <a:ln w="12700">
            <a:solidFill>
              <a:srgbClr val="FF0066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713232" y="2724912"/>
            <a:ext cx="192024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Color</a:t>
            </a:r>
            <a:endParaRPr lang="en-US" sz="1100" dirty="0"/>
          </a:p>
        </p:txBody>
      </p:sp>
      <p:sp>
        <p:nvSpPr>
          <p:cNvPr id="13" name="Text 11"/>
          <p:cNvSpPr/>
          <p:nvPr/>
        </p:nvSpPr>
        <p:spPr>
          <a:xfrm>
            <a:off x="2697480" y="2724912"/>
            <a:ext cx="137160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Белый персик</a:t>
            </a:r>
            <a:endParaRPr lang="en-US" sz="900" dirty="0"/>
          </a:p>
        </p:txBody>
      </p:sp>
      <p:sp>
        <p:nvSpPr>
          <p:cNvPr id="14" name="Text 12"/>
          <p:cNvSpPr/>
          <p:nvPr/>
        </p:nvSpPr>
        <p:spPr>
          <a:xfrm>
            <a:off x="4114800" y="2724912"/>
            <a:ext cx="137160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Ландыш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5532120" y="2724912"/>
            <a:ext cx="137160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Musks</a:t>
            </a:r>
            <a:endParaRPr lang="en-US" sz="900" dirty="0"/>
          </a:p>
        </p:txBody>
      </p:sp>
      <p:sp>
        <p:nvSpPr>
          <p:cNvPr id="16" name="Text 14"/>
          <p:cNvSpPr/>
          <p:nvPr/>
        </p:nvSpPr>
        <p:spPr>
          <a:xfrm>
            <a:off x="6949440" y="2724912"/>
            <a:ext cx="4690872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900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Радостный аромат с фруктовой свежестью и нежными белыми цветами, окружённый насыщенной musky-древесной базой.</a:t>
            </a:r>
            <a:endParaRPr lang="en-US" sz="900" dirty="0"/>
          </a:p>
        </p:txBody>
      </p:sp>
      <p:sp>
        <p:nvSpPr>
          <p:cNvPr id="17" name="Shape 15"/>
          <p:cNvSpPr/>
          <p:nvPr/>
        </p:nvSpPr>
        <p:spPr>
          <a:xfrm>
            <a:off x="548640" y="3291840"/>
            <a:ext cx="11091672" cy="0"/>
          </a:xfrm>
          <a:prstGeom prst="line">
            <a:avLst/>
          </a:prstGeom>
          <a:noFill/>
          <a:ln w="6350">
            <a:solidFill>
              <a:srgbClr val="E7E9EE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548640" y="3346704"/>
            <a:ext cx="45720" cy="576072"/>
          </a:xfrm>
          <a:prstGeom prst="rect">
            <a:avLst/>
          </a:prstGeom>
          <a:solidFill>
            <a:srgbClr val="CC0053"/>
          </a:solidFill>
          <a:ln w="12700">
            <a:solidFill>
              <a:srgbClr val="CC0053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713232" y="3291840"/>
            <a:ext cx="192024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Color Extra Rich</a:t>
            </a:r>
            <a:endParaRPr lang="en-US" sz="1100" dirty="0"/>
          </a:p>
          <a:p>
            <a:pPr indent="0" marL="0">
              <a:buNone/>
            </a:pPr>
            <a:r>
              <a:rPr lang="en-US" sz="110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Blondes &amp; Highlights</a:t>
            </a:r>
            <a:endParaRPr lang="en-US" sz="1100" dirty="0"/>
          </a:p>
        </p:txBody>
      </p:sp>
      <p:sp>
        <p:nvSpPr>
          <p:cNvPr id="20" name="Text 18"/>
          <p:cNvSpPr/>
          <p:nvPr/>
        </p:nvSpPr>
        <p:spPr>
          <a:xfrm>
            <a:off x="2697480" y="3291840"/>
            <a:ext cx="1371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Апельсин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4114800" y="3291840"/>
            <a:ext cx="1371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Роза</a:t>
            </a:r>
            <a:endParaRPr lang="en-US" sz="900" dirty="0"/>
          </a:p>
        </p:txBody>
      </p:sp>
      <p:sp>
        <p:nvSpPr>
          <p:cNvPr id="22" name="Text 20"/>
          <p:cNvSpPr/>
          <p:nvPr/>
        </p:nvSpPr>
        <p:spPr>
          <a:xfrm>
            <a:off x="5532120" y="3291840"/>
            <a:ext cx="1371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Ирис</a:t>
            </a:r>
            <a:endParaRPr lang="en-US" sz="900" dirty="0"/>
          </a:p>
        </p:txBody>
      </p:sp>
      <p:sp>
        <p:nvSpPr>
          <p:cNvPr id="23" name="Text 21"/>
          <p:cNvSpPr/>
          <p:nvPr/>
        </p:nvSpPr>
        <p:spPr>
          <a:xfrm>
            <a:off x="6949440" y="3291840"/>
            <a:ext cx="4690872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900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Цветочно-розовый аромат со свежим апельсином и мандарином и зелёным штрихом, переходящий в тёплую musky-древесную базу.</a:t>
            </a:r>
            <a:endParaRPr lang="en-US" sz="900" dirty="0"/>
          </a:p>
        </p:txBody>
      </p:sp>
      <p:sp>
        <p:nvSpPr>
          <p:cNvPr id="24" name="Shape 22"/>
          <p:cNvSpPr/>
          <p:nvPr/>
        </p:nvSpPr>
        <p:spPr>
          <a:xfrm>
            <a:off x="548640" y="3977640"/>
            <a:ext cx="11091672" cy="0"/>
          </a:xfrm>
          <a:prstGeom prst="line">
            <a:avLst/>
          </a:prstGeom>
          <a:noFill/>
          <a:ln w="6350">
            <a:solidFill>
              <a:srgbClr val="E7E9EE"/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548640" y="4032504"/>
            <a:ext cx="45720" cy="457200"/>
          </a:xfrm>
          <a:prstGeom prst="rect">
            <a:avLst/>
          </a:prstGeom>
          <a:solidFill>
            <a:srgbClr val="FFC000"/>
          </a:solidFill>
          <a:ln w="12700">
            <a:solidFill>
              <a:srgbClr val="FFC000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713232" y="3977640"/>
            <a:ext cx="192024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Sun Reflects</a:t>
            </a:r>
            <a:endParaRPr lang="en-US" sz="1100" dirty="0"/>
          </a:p>
        </p:txBody>
      </p:sp>
      <p:sp>
        <p:nvSpPr>
          <p:cNvPr id="27" name="Text 25"/>
          <p:cNvSpPr/>
          <p:nvPr/>
        </p:nvSpPr>
        <p:spPr>
          <a:xfrm>
            <a:off x="2697480" y="3977640"/>
            <a:ext cx="137160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Персик</a:t>
            </a:r>
            <a:endParaRPr lang="en-US" sz="900" dirty="0"/>
          </a:p>
        </p:txBody>
      </p:sp>
      <p:sp>
        <p:nvSpPr>
          <p:cNvPr id="28" name="Text 26"/>
          <p:cNvSpPr/>
          <p:nvPr/>
        </p:nvSpPr>
        <p:spPr>
          <a:xfrm>
            <a:off x="4114800" y="3977640"/>
            <a:ext cx="137160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Tiare · белый цветок</a:t>
            </a:r>
            <a:endParaRPr lang="en-US" sz="900" dirty="0"/>
          </a:p>
        </p:txBody>
      </p:sp>
      <p:sp>
        <p:nvSpPr>
          <p:cNvPr id="29" name="Text 27"/>
          <p:cNvSpPr/>
          <p:nvPr/>
        </p:nvSpPr>
        <p:spPr>
          <a:xfrm>
            <a:off x="5532120" y="3977640"/>
            <a:ext cx="137160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Миндальное молоко</a:t>
            </a:r>
            <a:endParaRPr lang="en-US" sz="900" dirty="0"/>
          </a:p>
        </p:txBody>
      </p:sp>
      <p:sp>
        <p:nvSpPr>
          <p:cNvPr id="30" name="Text 28"/>
          <p:cNvSpPr/>
          <p:nvPr/>
        </p:nvSpPr>
        <p:spPr>
          <a:xfrm>
            <a:off x="6949440" y="3977640"/>
            <a:ext cx="4690872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900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Мягкий фруктовый аромат, соединяющий персик и нектарин с солнечной frangipani и завершающийся пудровой древесной musk базой.</a:t>
            </a:r>
            <a:endParaRPr lang="en-US" sz="900" dirty="0"/>
          </a:p>
        </p:txBody>
      </p:sp>
      <p:sp>
        <p:nvSpPr>
          <p:cNvPr id="31" name="Shape 29"/>
          <p:cNvSpPr/>
          <p:nvPr/>
        </p:nvSpPr>
        <p:spPr>
          <a:xfrm>
            <a:off x="548640" y="4544568"/>
            <a:ext cx="11091672" cy="0"/>
          </a:xfrm>
          <a:prstGeom prst="line">
            <a:avLst/>
          </a:prstGeom>
          <a:noFill/>
          <a:ln w="6350">
            <a:solidFill>
              <a:srgbClr val="E7E9EE"/>
            </a:solidFill>
            <a:prstDash val="solid"/>
          </a:ln>
        </p:spPr>
      </p:sp>
      <p:sp>
        <p:nvSpPr>
          <p:cNvPr id="32" name="Shape 30"/>
          <p:cNvSpPr/>
          <p:nvPr/>
        </p:nvSpPr>
        <p:spPr>
          <a:xfrm>
            <a:off x="548640" y="4599432"/>
            <a:ext cx="45720" cy="457200"/>
          </a:xfrm>
          <a:prstGeom prst="rect">
            <a:avLst/>
          </a:prstGeom>
          <a:solidFill>
            <a:srgbClr val="27B7BB"/>
          </a:solidFill>
          <a:ln w="12700">
            <a:solidFill>
              <a:srgbClr val="27B7BB"/>
            </a:solidFill>
            <a:prstDash val="solid"/>
          </a:ln>
        </p:spPr>
      </p:sp>
      <p:sp>
        <p:nvSpPr>
          <p:cNvPr id="33" name="Text 31"/>
          <p:cNvSpPr/>
          <p:nvPr/>
        </p:nvSpPr>
        <p:spPr>
          <a:xfrm>
            <a:off x="713232" y="4544568"/>
            <a:ext cx="192024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Scalp Specialist</a:t>
            </a:r>
            <a:endParaRPr lang="en-US" sz="1100" dirty="0"/>
          </a:p>
        </p:txBody>
      </p:sp>
      <p:sp>
        <p:nvSpPr>
          <p:cNvPr id="34" name="Text 32"/>
          <p:cNvSpPr/>
          <p:nvPr/>
        </p:nvSpPr>
        <p:spPr>
          <a:xfrm>
            <a:off x="2697480" y="4544568"/>
            <a:ext cx="137160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Grapefruit</a:t>
            </a:r>
            <a:endParaRPr lang="en-US" sz="900" dirty="0"/>
          </a:p>
        </p:txBody>
      </p:sp>
      <p:sp>
        <p:nvSpPr>
          <p:cNvPr id="35" name="Text 33"/>
          <p:cNvSpPr/>
          <p:nvPr/>
        </p:nvSpPr>
        <p:spPr>
          <a:xfrm>
            <a:off x="4114800" y="4544568"/>
            <a:ext cx="137160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Пион</a:t>
            </a:r>
            <a:endParaRPr lang="en-US" sz="900" dirty="0"/>
          </a:p>
        </p:txBody>
      </p:sp>
      <p:sp>
        <p:nvSpPr>
          <p:cNvPr id="36" name="Text 34"/>
          <p:cNvSpPr/>
          <p:nvPr/>
        </p:nvSpPr>
        <p:spPr>
          <a:xfrm>
            <a:off x="5532120" y="4544568"/>
            <a:ext cx="137160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Сандал</a:t>
            </a:r>
            <a:endParaRPr lang="en-US" sz="900" dirty="0"/>
          </a:p>
        </p:txBody>
      </p:sp>
      <p:sp>
        <p:nvSpPr>
          <p:cNvPr id="37" name="Text 35"/>
          <p:cNvSpPr/>
          <p:nvPr/>
        </p:nvSpPr>
        <p:spPr>
          <a:xfrm>
            <a:off x="6949440" y="4544568"/>
            <a:ext cx="4690872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900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Освежающий аромат с яркими зелёными цитрусовыми нотами, прозрачным цветочным сердцем и мягкой древесной musk базой.</a:t>
            </a:r>
            <a:endParaRPr lang="en-US" sz="900" dirty="0"/>
          </a:p>
        </p:txBody>
      </p:sp>
      <p:sp>
        <p:nvSpPr>
          <p:cNvPr id="38" name="Shape 36"/>
          <p:cNvSpPr/>
          <p:nvPr/>
        </p:nvSpPr>
        <p:spPr>
          <a:xfrm>
            <a:off x="548640" y="5111496"/>
            <a:ext cx="11091672" cy="0"/>
          </a:xfrm>
          <a:prstGeom prst="line">
            <a:avLst/>
          </a:prstGeom>
          <a:noFill/>
          <a:ln w="6350">
            <a:solidFill>
              <a:srgbClr val="E7E9EE"/>
            </a:solidFill>
            <a:prstDash val="solid"/>
          </a:ln>
        </p:spPr>
      </p:sp>
      <p:sp>
        <p:nvSpPr>
          <p:cNvPr id="39" name="Shape 37"/>
          <p:cNvSpPr/>
          <p:nvPr/>
        </p:nvSpPr>
        <p:spPr>
          <a:xfrm>
            <a:off x="548640" y="5166360"/>
            <a:ext cx="45720" cy="457200"/>
          </a:xfrm>
          <a:prstGeom prst="rect">
            <a:avLst/>
          </a:prstGeom>
          <a:solidFill>
            <a:srgbClr val="177FF1"/>
          </a:solidFill>
          <a:ln w="12700">
            <a:solidFill>
              <a:srgbClr val="177FF1"/>
            </a:solidFill>
            <a:prstDash val="solid"/>
          </a:ln>
        </p:spPr>
      </p:sp>
      <p:sp>
        <p:nvSpPr>
          <p:cNvPr id="40" name="Text 38"/>
          <p:cNvSpPr/>
          <p:nvPr/>
        </p:nvSpPr>
        <p:spPr>
          <a:xfrm>
            <a:off x="713232" y="5111496"/>
            <a:ext cx="192024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Pure Hydration</a:t>
            </a:r>
            <a:endParaRPr lang="en-US" sz="1100" dirty="0"/>
          </a:p>
        </p:txBody>
      </p:sp>
      <p:sp>
        <p:nvSpPr>
          <p:cNvPr id="41" name="Text 39"/>
          <p:cNvSpPr/>
          <p:nvPr/>
        </p:nvSpPr>
        <p:spPr>
          <a:xfrm>
            <a:off x="2697480" y="5111496"/>
            <a:ext cx="137160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Озоновые ноты</a:t>
            </a:r>
            <a:endParaRPr lang="en-US" sz="900" dirty="0"/>
          </a:p>
        </p:txBody>
      </p:sp>
      <p:sp>
        <p:nvSpPr>
          <p:cNvPr id="42" name="Text 40"/>
          <p:cNvSpPr/>
          <p:nvPr/>
        </p:nvSpPr>
        <p:spPr>
          <a:xfrm>
            <a:off x="4114800" y="5111496"/>
            <a:ext cx="137160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Цветок вишни</a:t>
            </a:r>
            <a:endParaRPr lang="en-US" sz="900" dirty="0"/>
          </a:p>
        </p:txBody>
      </p:sp>
      <p:sp>
        <p:nvSpPr>
          <p:cNvPr id="43" name="Text 41"/>
          <p:cNvSpPr/>
          <p:nvPr/>
        </p:nvSpPr>
        <p:spPr>
          <a:xfrm>
            <a:off x="5532120" y="5111496"/>
            <a:ext cx="137160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Гелиотроп</a:t>
            </a:r>
            <a:endParaRPr lang="en-US" sz="900" dirty="0"/>
          </a:p>
        </p:txBody>
      </p:sp>
      <p:sp>
        <p:nvSpPr>
          <p:cNvPr id="44" name="Text 42"/>
          <p:cNvSpPr/>
          <p:nvPr/>
        </p:nvSpPr>
        <p:spPr>
          <a:xfrm>
            <a:off x="6949440" y="5111496"/>
            <a:ext cx="4690872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900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Свежий и светлый аромат с прохладными водными нотами и насыщенным цветочным сердцем, тающий в мягкой вуали белого musk.</a:t>
            </a:r>
            <a:endParaRPr lang="en-US" sz="900" dirty="0"/>
          </a:p>
        </p:txBody>
      </p:sp>
      <p:sp>
        <p:nvSpPr>
          <p:cNvPr id="45" name="Shape 43"/>
          <p:cNvSpPr/>
          <p:nvPr/>
        </p:nvSpPr>
        <p:spPr>
          <a:xfrm>
            <a:off x="548640" y="5678424"/>
            <a:ext cx="11091672" cy="0"/>
          </a:xfrm>
          <a:prstGeom prst="line">
            <a:avLst/>
          </a:prstGeom>
          <a:noFill/>
          <a:ln w="6350">
            <a:solidFill>
              <a:srgbClr val="E7E9EE"/>
            </a:solidFill>
            <a:prstDash val="solid"/>
          </a:ln>
        </p:spPr>
      </p:sp>
      <p:sp>
        <p:nvSpPr>
          <p:cNvPr id="46" name="Shape 44"/>
          <p:cNvSpPr/>
          <p:nvPr/>
        </p:nvSpPr>
        <p:spPr>
          <a:xfrm>
            <a:off x="548640" y="5733288"/>
            <a:ext cx="45720" cy="457200"/>
          </a:xfrm>
          <a:prstGeom prst="rect">
            <a:avLst/>
          </a:prstGeom>
          <a:solidFill>
            <a:srgbClr val="ECB546"/>
          </a:solidFill>
          <a:ln w="12700">
            <a:solidFill>
              <a:srgbClr val="ECB546"/>
            </a:solidFill>
            <a:prstDash val="solid"/>
          </a:ln>
        </p:spPr>
      </p:sp>
      <p:sp>
        <p:nvSpPr>
          <p:cNvPr id="47" name="Text 45"/>
          <p:cNvSpPr/>
          <p:nvPr/>
        </p:nvSpPr>
        <p:spPr>
          <a:xfrm>
            <a:off x="713232" y="5678424"/>
            <a:ext cx="192024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Rich Repair</a:t>
            </a:r>
            <a:endParaRPr lang="en-US" sz="1100" dirty="0"/>
          </a:p>
        </p:txBody>
      </p:sp>
      <p:sp>
        <p:nvSpPr>
          <p:cNvPr id="48" name="Text 46"/>
          <p:cNvSpPr/>
          <p:nvPr/>
        </p:nvSpPr>
        <p:spPr>
          <a:xfrm>
            <a:off x="2697480" y="5678424"/>
            <a:ext cx="137160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Мандарин</a:t>
            </a:r>
            <a:endParaRPr lang="en-US" sz="900" dirty="0"/>
          </a:p>
        </p:txBody>
      </p:sp>
      <p:sp>
        <p:nvSpPr>
          <p:cNvPr id="49" name="Text 47"/>
          <p:cNvSpPr/>
          <p:nvPr/>
        </p:nvSpPr>
        <p:spPr>
          <a:xfrm>
            <a:off x="4114800" y="5678424"/>
            <a:ext cx="137160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Роза</a:t>
            </a:r>
            <a:endParaRPr lang="en-US" sz="900" dirty="0"/>
          </a:p>
        </p:txBody>
      </p:sp>
      <p:sp>
        <p:nvSpPr>
          <p:cNvPr id="50" name="Text 48"/>
          <p:cNvSpPr/>
          <p:nvPr/>
        </p:nvSpPr>
        <p:spPr>
          <a:xfrm>
            <a:off x="5532120" y="5678424"/>
            <a:ext cx="137160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Patchouli</a:t>
            </a:r>
            <a:endParaRPr lang="en-US" sz="900" dirty="0"/>
          </a:p>
        </p:txBody>
      </p:sp>
      <p:sp>
        <p:nvSpPr>
          <p:cNvPr id="51" name="Text 49"/>
          <p:cNvSpPr/>
          <p:nvPr/>
        </p:nvSpPr>
        <p:spPr>
          <a:xfrm>
            <a:off x="6949440" y="5678424"/>
            <a:ext cx="4690872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900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Элегантный восточный аромат с сочным цитрусовым открытием, нотами розы и жасмина, чувственным patchouli и musk.</a:t>
            </a:r>
            <a:endParaRPr lang="en-US" sz="900" dirty="0"/>
          </a:p>
        </p:txBody>
      </p:sp>
      <p:sp>
        <p:nvSpPr>
          <p:cNvPr id="52" name="Shape 50"/>
          <p:cNvSpPr/>
          <p:nvPr/>
        </p:nvSpPr>
        <p:spPr>
          <a:xfrm>
            <a:off x="548640" y="6245352"/>
            <a:ext cx="11091672" cy="0"/>
          </a:xfrm>
          <a:prstGeom prst="line">
            <a:avLst/>
          </a:prstGeom>
          <a:noFill/>
          <a:ln w="6350">
            <a:solidFill>
              <a:srgbClr val="E7E9EE"/>
            </a:solidFill>
            <a:prstDash val="solid"/>
          </a:ln>
        </p:spPr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38560" y="6656832"/>
            <a:ext cx="54864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900">
                <a:solidFill>
                  <a:srgbClr val="9AA0AB"/>
                </a:solidFill>
                <a:latin typeface="Helvetica Neue"/>
                <a:ea typeface="Helvetica Neue"/>
                <a:cs typeface="Helvetica Neue"/>
              </a:defRPr>
            </a:lvl1pPr>
          </a:lstStyle>
          <a:p>
            <a:pPr algn="r"/>
            <a:fld id="{F7021451-1387-4CA6-816F-3879F97B5CBC}" type="slidenum">
              <a:rPr b="0" lang="en-US"/>
              <a:t>22</a:t>
            </a:fld>
            <a:endParaRPr lang="en-US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0" y="0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800" kern="0" dirty="0">
                <a:solidFill>
                  <a:srgbClr val="FF0066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АРОМАТЫ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02920" y="1051560"/>
            <a:ext cx="100584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600" b="1" spc="-100" kern="0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Описание аромата  ·  2/2</a:t>
            </a:r>
            <a:endParaRPr lang="en-US" sz="3600" dirty="0"/>
          </a:p>
        </p:txBody>
      </p:sp>
      <p:sp>
        <p:nvSpPr>
          <p:cNvPr id="4" name="Text 2"/>
          <p:cNvSpPr/>
          <p:nvPr/>
        </p:nvSpPr>
        <p:spPr>
          <a:xfrm>
            <a:off x="530352" y="1847088"/>
            <a:ext cx="10789920" cy="365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25000"/>
              </a:lnSpc>
              <a:buNone/>
            </a:pPr>
            <a:r>
              <a:rPr lang="en-US" sz="110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Аромат — часть впечатления и часто причина, по которой клиент покупает снова.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548640" y="2331720"/>
            <a:ext cx="21488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400" kern="0" dirty="0">
                <a:solidFill>
                  <a:srgbClr val="9AA0AB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ЛИНИЯ</a:t>
            </a:r>
            <a:endParaRPr lang="en-US" sz="850" dirty="0"/>
          </a:p>
        </p:txBody>
      </p:sp>
      <p:sp>
        <p:nvSpPr>
          <p:cNvPr id="6" name="Text 4"/>
          <p:cNvSpPr/>
          <p:nvPr/>
        </p:nvSpPr>
        <p:spPr>
          <a:xfrm>
            <a:off x="2697480" y="2331720"/>
            <a:ext cx="1417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400" kern="0" dirty="0">
                <a:solidFill>
                  <a:srgbClr val="9AA0AB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ВЕРХНИЕ НОТЫ</a:t>
            </a:r>
            <a:endParaRPr lang="en-US" sz="850" dirty="0"/>
          </a:p>
        </p:txBody>
      </p:sp>
      <p:sp>
        <p:nvSpPr>
          <p:cNvPr id="7" name="Text 5"/>
          <p:cNvSpPr/>
          <p:nvPr/>
        </p:nvSpPr>
        <p:spPr>
          <a:xfrm>
            <a:off x="4114800" y="2331720"/>
            <a:ext cx="1417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400" kern="0" dirty="0">
                <a:solidFill>
                  <a:srgbClr val="9AA0AB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СЕРДЦЕ</a:t>
            </a:r>
            <a:endParaRPr lang="en-US" sz="850" dirty="0"/>
          </a:p>
        </p:txBody>
      </p:sp>
      <p:sp>
        <p:nvSpPr>
          <p:cNvPr id="8" name="Text 6"/>
          <p:cNvSpPr/>
          <p:nvPr/>
        </p:nvSpPr>
        <p:spPr>
          <a:xfrm>
            <a:off x="5532120" y="2331720"/>
            <a:ext cx="1417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400" kern="0" dirty="0">
                <a:solidFill>
                  <a:srgbClr val="9AA0AB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БАЗА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6949440" y="2331720"/>
            <a:ext cx="4690872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400" kern="0" dirty="0">
                <a:solidFill>
                  <a:srgbClr val="9AA0AB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ОПИСАНИЕ</a:t>
            </a:r>
            <a:endParaRPr lang="en-US" sz="850" dirty="0"/>
          </a:p>
        </p:txBody>
      </p:sp>
      <p:sp>
        <p:nvSpPr>
          <p:cNvPr id="10" name="Shape 8"/>
          <p:cNvSpPr/>
          <p:nvPr/>
        </p:nvSpPr>
        <p:spPr>
          <a:xfrm>
            <a:off x="548640" y="2633472"/>
            <a:ext cx="11091672" cy="0"/>
          </a:xfrm>
          <a:prstGeom prst="line">
            <a:avLst/>
          </a:prstGeom>
          <a:noFill/>
          <a:ln w="12700">
            <a:solidFill>
              <a:srgbClr val="E7E9EE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548640" y="2779776"/>
            <a:ext cx="45720" cy="457200"/>
          </a:xfrm>
          <a:prstGeom prst="rect">
            <a:avLst/>
          </a:prstGeom>
          <a:solidFill>
            <a:srgbClr val="8794A3"/>
          </a:solidFill>
          <a:ln w="12700">
            <a:solidFill>
              <a:srgbClr val="8794A3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713232" y="2724912"/>
            <a:ext cx="192024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Bond Pro</a:t>
            </a:r>
            <a:endParaRPr lang="en-US" sz="1100" dirty="0"/>
          </a:p>
        </p:txBody>
      </p:sp>
      <p:sp>
        <p:nvSpPr>
          <p:cNvPr id="13" name="Text 11"/>
          <p:cNvSpPr/>
          <p:nvPr/>
        </p:nvSpPr>
        <p:spPr>
          <a:xfrm>
            <a:off x="2697480" y="2724912"/>
            <a:ext cx="137160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Чай</a:t>
            </a:r>
            <a:endParaRPr lang="en-US" sz="900" dirty="0"/>
          </a:p>
        </p:txBody>
      </p:sp>
      <p:sp>
        <p:nvSpPr>
          <p:cNvPr id="14" name="Text 12"/>
          <p:cNvSpPr/>
          <p:nvPr/>
        </p:nvSpPr>
        <p:spPr>
          <a:xfrm>
            <a:off x="4114800" y="2724912"/>
            <a:ext cx="137160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Гардения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5532120" y="2724912"/>
            <a:ext cx="137160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Сандал</a:t>
            </a:r>
            <a:endParaRPr lang="en-US" sz="900" dirty="0"/>
          </a:p>
        </p:txBody>
      </p:sp>
      <p:sp>
        <p:nvSpPr>
          <p:cNvPr id="16" name="Text 14"/>
          <p:cNvSpPr/>
          <p:nvPr/>
        </p:nvSpPr>
        <p:spPr>
          <a:xfrm>
            <a:off x="6949440" y="2724912"/>
            <a:ext cx="4690872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900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Светлый аромат с сочным персиком и сияющим бергамотом, переходящий в чайный лист и белые цветы с osmanthus, на кремовой musky базе.</a:t>
            </a:r>
            <a:endParaRPr lang="en-US" sz="900" dirty="0"/>
          </a:p>
        </p:txBody>
      </p:sp>
      <p:sp>
        <p:nvSpPr>
          <p:cNvPr id="17" name="Shape 15"/>
          <p:cNvSpPr/>
          <p:nvPr/>
        </p:nvSpPr>
        <p:spPr>
          <a:xfrm>
            <a:off x="548640" y="3291840"/>
            <a:ext cx="11091672" cy="0"/>
          </a:xfrm>
          <a:prstGeom prst="line">
            <a:avLst/>
          </a:prstGeom>
          <a:noFill/>
          <a:ln w="6350">
            <a:solidFill>
              <a:srgbClr val="E7E9EE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548640" y="3346704"/>
            <a:ext cx="45720" cy="457200"/>
          </a:xfrm>
          <a:prstGeom prst="rect">
            <a:avLst/>
          </a:prstGeom>
          <a:solidFill>
            <a:srgbClr val="3C59B6"/>
          </a:solidFill>
          <a:ln w="12700">
            <a:solidFill>
              <a:srgbClr val="3C59B6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713232" y="3291840"/>
            <a:ext cx="192024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Ultra Volume</a:t>
            </a:r>
            <a:endParaRPr lang="en-US" sz="1100" dirty="0"/>
          </a:p>
        </p:txBody>
      </p:sp>
      <p:sp>
        <p:nvSpPr>
          <p:cNvPr id="20" name="Text 18"/>
          <p:cNvSpPr/>
          <p:nvPr/>
        </p:nvSpPr>
        <p:spPr>
          <a:xfrm>
            <a:off x="2697480" y="3291840"/>
            <a:ext cx="137160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Зелёные листья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4114800" y="3291840"/>
            <a:ext cx="137160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Морские ноты</a:t>
            </a:r>
            <a:endParaRPr lang="en-US" sz="900" dirty="0"/>
          </a:p>
        </p:txBody>
      </p:sp>
      <p:sp>
        <p:nvSpPr>
          <p:cNvPr id="22" name="Text 20"/>
          <p:cNvSpPr/>
          <p:nvPr/>
        </p:nvSpPr>
        <p:spPr>
          <a:xfrm>
            <a:off x="5532120" y="3291840"/>
            <a:ext cx="137160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White musks</a:t>
            </a:r>
            <a:endParaRPr lang="en-US" sz="900" dirty="0"/>
          </a:p>
        </p:txBody>
      </p:sp>
      <p:sp>
        <p:nvSpPr>
          <p:cNvPr id="23" name="Text 21"/>
          <p:cNvSpPr/>
          <p:nvPr/>
        </p:nvSpPr>
        <p:spPr>
          <a:xfrm>
            <a:off x="6949440" y="3291840"/>
            <a:ext cx="4690872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900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Свежий цветочный аромат с яркими нотами лимонной цедры и зелёными оттенками, на тёплой базе из амбры и древесины.</a:t>
            </a:r>
            <a:endParaRPr lang="en-US" sz="900" dirty="0"/>
          </a:p>
        </p:txBody>
      </p:sp>
      <p:sp>
        <p:nvSpPr>
          <p:cNvPr id="24" name="Shape 22"/>
          <p:cNvSpPr/>
          <p:nvPr/>
        </p:nvSpPr>
        <p:spPr>
          <a:xfrm>
            <a:off x="548640" y="3858768"/>
            <a:ext cx="11091672" cy="0"/>
          </a:xfrm>
          <a:prstGeom prst="line">
            <a:avLst/>
          </a:prstGeom>
          <a:noFill/>
          <a:ln w="6350">
            <a:solidFill>
              <a:srgbClr val="E7E9EE"/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548640" y="3913632"/>
            <a:ext cx="45720" cy="457200"/>
          </a:xfrm>
          <a:prstGeom prst="rect">
            <a:avLst/>
          </a:prstGeom>
          <a:solidFill>
            <a:srgbClr val="BB9DCB"/>
          </a:solidFill>
          <a:ln w="12700">
            <a:solidFill>
              <a:srgbClr val="BB9DCB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713232" y="3858768"/>
            <a:ext cx="192024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Just Smooth</a:t>
            </a:r>
            <a:endParaRPr lang="en-US" sz="1100" dirty="0"/>
          </a:p>
        </p:txBody>
      </p:sp>
      <p:sp>
        <p:nvSpPr>
          <p:cNvPr id="27" name="Text 25"/>
          <p:cNvSpPr/>
          <p:nvPr/>
        </p:nvSpPr>
        <p:spPr>
          <a:xfrm>
            <a:off x="2697480" y="3858768"/>
            <a:ext cx="137160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Blackcherry</a:t>
            </a:r>
            <a:endParaRPr lang="en-US" sz="900" dirty="0"/>
          </a:p>
        </p:txBody>
      </p:sp>
      <p:sp>
        <p:nvSpPr>
          <p:cNvPr id="28" name="Text 26"/>
          <p:cNvSpPr/>
          <p:nvPr/>
        </p:nvSpPr>
        <p:spPr>
          <a:xfrm>
            <a:off x="4114800" y="3858768"/>
            <a:ext cx="137160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Ландыш</a:t>
            </a:r>
            <a:endParaRPr lang="en-US" sz="900" dirty="0"/>
          </a:p>
        </p:txBody>
      </p:sp>
      <p:sp>
        <p:nvSpPr>
          <p:cNvPr id="29" name="Text 27"/>
          <p:cNvSpPr/>
          <p:nvPr/>
        </p:nvSpPr>
        <p:spPr>
          <a:xfrm>
            <a:off x="5532120" y="3858768"/>
            <a:ext cx="137160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Сандал</a:t>
            </a:r>
            <a:endParaRPr lang="en-US" sz="900" dirty="0"/>
          </a:p>
        </p:txBody>
      </p:sp>
      <p:sp>
        <p:nvSpPr>
          <p:cNvPr id="30" name="Text 28"/>
          <p:cNvSpPr/>
          <p:nvPr/>
        </p:nvSpPr>
        <p:spPr>
          <a:xfrm>
            <a:off x="6949440" y="3858768"/>
            <a:ext cx="4690872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900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Мягкий и чувственный аромат с зелёной грушей и ягодными нотами, прозрачным цветочным сердцем и кремовой musky-древесной базой.</a:t>
            </a:r>
            <a:endParaRPr lang="en-US" sz="900" dirty="0"/>
          </a:p>
        </p:txBody>
      </p:sp>
      <p:sp>
        <p:nvSpPr>
          <p:cNvPr id="31" name="Shape 29"/>
          <p:cNvSpPr/>
          <p:nvPr/>
        </p:nvSpPr>
        <p:spPr>
          <a:xfrm>
            <a:off x="548640" y="4425696"/>
            <a:ext cx="11091672" cy="0"/>
          </a:xfrm>
          <a:prstGeom prst="line">
            <a:avLst/>
          </a:prstGeom>
          <a:noFill/>
          <a:ln w="6350">
            <a:solidFill>
              <a:srgbClr val="E7E9EE"/>
            </a:solidFill>
            <a:prstDash val="solid"/>
          </a:ln>
        </p:spPr>
      </p:sp>
      <p:sp>
        <p:nvSpPr>
          <p:cNvPr id="32" name="Shape 30"/>
          <p:cNvSpPr/>
          <p:nvPr/>
        </p:nvSpPr>
        <p:spPr>
          <a:xfrm>
            <a:off x="548640" y="4480560"/>
            <a:ext cx="45720" cy="457200"/>
          </a:xfrm>
          <a:prstGeom prst="rect">
            <a:avLst/>
          </a:prstGeom>
          <a:solidFill>
            <a:srgbClr val="519648"/>
          </a:solidFill>
          <a:ln w="12700">
            <a:solidFill>
              <a:srgbClr val="519648"/>
            </a:solidFill>
            <a:prstDash val="solid"/>
          </a:ln>
        </p:spPr>
      </p:sp>
      <p:sp>
        <p:nvSpPr>
          <p:cNvPr id="33" name="Text 31"/>
          <p:cNvSpPr/>
          <p:nvPr/>
        </p:nvSpPr>
        <p:spPr>
          <a:xfrm>
            <a:off x="713232" y="4425696"/>
            <a:ext cx="192024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Curls &amp; Waves</a:t>
            </a:r>
            <a:endParaRPr lang="en-US" sz="1100" dirty="0"/>
          </a:p>
        </p:txBody>
      </p:sp>
      <p:sp>
        <p:nvSpPr>
          <p:cNvPr id="34" name="Text 32"/>
          <p:cNvSpPr/>
          <p:nvPr/>
        </p:nvSpPr>
        <p:spPr>
          <a:xfrm>
            <a:off x="2697480" y="4425696"/>
            <a:ext cx="137160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Ананас</a:t>
            </a:r>
            <a:endParaRPr lang="en-US" sz="900" dirty="0"/>
          </a:p>
        </p:txBody>
      </p:sp>
      <p:sp>
        <p:nvSpPr>
          <p:cNvPr id="35" name="Text 33"/>
          <p:cNvSpPr/>
          <p:nvPr/>
        </p:nvSpPr>
        <p:spPr>
          <a:xfrm>
            <a:off x="4114800" y="4425696"/>
            <a:ext cx="137160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Роза</a:t>
            </a:r>
            <a:endParaRPr lang="en-US" sz="900" dirty="0"/>
          </a:p>
        </p:txBody>
      </p:sp>
      <p:sp>
        <p:nvSpPr>
          <p:cNvPr id="36" name="Text 34"/>
          <p:cNvSpPr/>
          <p:nvPr/>
        </p:nvSpPr>
        <p:spPr>
          <a:xfrm>
            <a:off x="5532120" y="4425696"/>
            <a:ext cx="137160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Patchouli</a:t>
            </a:r>
            <a:endParaRPr lang="en-US" sz="900" dirty="0"/>
          </a:p>
        </p:txBody>
      </p:sp>
      <p:sp>
        <p:nvSpPr>
          <p:cNvPr id="37" name="Text 35"/>
          <p:cNvSpPr/>
          <p:nvPr/>
        </p:nvSpPr>
        <p:spPr>
          <a:xfrm>
            <a:off x="6949440" y="4425696"/>
            <a:ext cx="4690872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900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Женственный floriental аромат с яркими нотами лимона и сочными тропическими фруктами, освещённый розой, жасмином и ирисом.</a:t>
            </a:r>
            <a:endParaRPr lang="en-US" sz="900" dirty="0"/>
          </a:p>
        </p:txBody>
      </p:sp>
      <p:sp>
        <p:nvSpPr>
          <p:cNvPr id="38" name="Shape 36"/>
          <p:cNvSpPr/>
          <p:nvPr/>
        </p:nvSpPr>
        <p:spPr>
          <a:xfrm>
            <a:off x="548640" y="4992624"/>
            <a:ext cx="11091672" cy="0"/>
          </a:xfrm>
          <a:prstGeom prst="line">
            <a:avLst/>
          </a:prstGeom>
          <a:noFill/>
          <a:ln w="6350">
            <a:solidFill>
              <a:srgbClr val="E7E9EE"/>
            </a:solidFill>
            <a:prstDash val="solid"/>
          </a:ln>
        </p:spPr>
      </p:sp>
      <p:sp>
        <p:nvSpPr>
          <p:cNvPr id="39" name="Shape 37"/>
          <p:cNvSpPr/>
          <p:nvPr/>
        </p:nvSpPr>
        <p:spPr>
          <a:xfrm>
            <a:off x="548640" y="5047488"/>
            <a:ext cx="45720" cy="457200"/>
          </a:xfrm>
          <a:prstGeom prst="rect">
            <a:avLst/>
          </a:prstGeom>
          <a:solidFill>
            <a:srgbClr val="9AA0A8"/>
          </a:solidFill>
          <a:ln w="12700">
            <a:solidFill>
              <a:srgbClr val="9AA0A8"/>
            </a:solidFill>
            <a:prstDash val="solid"/>
          </a:ln>
        </p:spPr>
      </p:sp>
      <p:sp>
        <p:nvSpPr>
          <p:cNvPr id="40" name="Text 38"/>
          <p:cNvSpPr/>
          <p:nvPr/>
        </p:nvSpPr>
        <p:spPr>
          <a:xfrm>
            <a:off x="713232" y="4992624"/>
            <a:ext cx="192024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Men</a:t>
            </a:r>
            <a:endParaRPr lang="en-US" sz="1100" dirty="0"/>
          </a:p>
        </p:txBody>
      </p:sp>
      <p:sp>
        <p:nvSpPr>
          <p:cNvPr id="41" name="Text 39"/>
          <p:cNvSpPr/>
          <p:nvPr/>
        </p:nvSpPr>
        <p:spPr>
          <a:xfrm>
            <a:off x="2697480" y="4992624"/>
            <a:ext cx="137160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Яблоко</a:t>
            </a:r>
            <a:endParaRPr lang="en-US" sz="900" dirty="0"/>
          </a:p>
        </p:txBody>
      </p:sp>
      <p:sp>
        <p:nvSpPr>
          <p:cNvPr id="42" name="Text 40"/>
          <p:cNvSpPr/>
          <p:nvPr/>
        </p:nvSpPr>
        <p:spPr>
          <a:xfrm>
            <a:off x="4114800" y="4992624"/>
            <a:ext cx="137160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Герань</a:t>
            </a:r>
            <a:endParaRPr lang="en-US" sz="900" dirty="0"/>
          </a:p>
        </p:txBody>
      </p:sp>
      <p:sp>
        <p:nvSpPr>
          <p:cNvPr id="43" name="Text 41"/>
          <p:cNvSpPr/>
          <p:nvPr/>
        </p:nvSpPr>
        <p:spPr>
          <a:xfrm>
            <a:off x="5532120" y="4992624"/>
            <a:ext cx="137160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Амбра</a:t>
            </a:r>
            <a:endParaRPr lang="en-US" sz="900" dirty="0"/>
          </a:p>
        </p:txBody>
      </p:sp>
      <p:sp>
        <p:nvSpPr>
          <p:cNvPr id="44" name="Text 42"/>
          <p:cNvSpPr/>
          <p:nvPr/>
        </p:nvSpPr>
        <p:spPr>
          <a:xfrm>
            <a:off x="6949440" y="4992624"/>
            <a:ext cx="4690872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900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Яркий и мужественный аромат со свежими нотами яблока, ананаса и грейпфрута, цветочно-ароматическим сердцем и глубокой базой из амбровых древесных нот.</a:t>
            </a:r>
            <a:endParaRPr lang="en-US" sz="900" dirty="0"/>
          </a:p>
        </p:txBody>
      </p:sp>
      <p:sp>
        <p:nvSpPr>
          <p:cNvPr id="45" name="Shape 43"/>
          <p:cNvSpPr/>
          <p:nvPr/>
        </p:nvSpPr>
        <p:spPr>
          <a:xfrm>
            <a:off x="548640" y="5559552"/>
            <a:ext cx="11091672" cy="0"/>
          </a:xfrm>
          <a:prstGeom prst="line">
            <a:avLst/>
          </a:prstGeom>
          <a:noFill/>
          <a:ln w="6350">
            <a:solidFill>
              <a:srgbClr val="E7E9EE"/>
            </a:solidFill>
            <a:prstDash val="solid"/>
          </a:ln>
        </p:spPr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38560" y="6656832"/>
            <a:ext cx="54864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900">
                <a:solidFill>
                  <a:srgbClr val="9AA0AB"/>
                </a:solidFill>
                <a:latin typeface="Helvetica Neue"/>
                <a:ea typeface="Helvetica Neue"/>
                <a:cs typeface="Helvetica Neue"/>
              </a:defRPr>
            </a:lvl1pPr>
          </a:lstStyle>
          <a:p>
            <a:pPr algn="r"/>
            <a:fld id="{F7021451-1387-4CA6-816F-3879F97B5CBC}" type="slidenum">
              <a:rPr b="0" lang="en-US"/>
              <a:t>23</a:t>
            </a:fld>
            <a:endParaRPr lang="en-US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0" y="0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800" kern="0" dirty="0">
                <a:solidFill>
                  <a:srgbClr val="FF0066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В КРЕСЛЕ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02920" y="1051560"/>
            <a:ext cx="100584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spc="-100" kern="0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От потребности к линии</a:t>
            </a:r>
            <a:endParaRPr lang="en-US" sz="4000" dirty="0"/>
          </a:p>
        </p:txBody>
      </p:sp>
      <p:sp>
        <p:nvSpPr>
          <p:cNvPr id="4" name="Text 2"/>
          <p:cNvSpPr/>
          <p:nvPr/>
        </p:nvSpPr>
        <p:spPr>
          <a:xfrm>
            <a:off x="530352" y="1874520"/>
            <a:ext cx="10789920" cy="365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25000"/>
              </a:lnSpc>
              <a:buNone/>
            </a:pPr>
            <a:r>
              <a:rPr lang="en-US" sz="120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Самый быстрый способ выбрать: спросите, что беспокоит клиента, и следуйте по строке.</a:t>
            </a:r>
            <a:endParaRPr lang="en-US" sz="1200" dirty="0"/>
          </a:p>
        </p:txBody>
      </p:sp>
      <p:sp>
        <p:nvSpPr>
          <p:cNvPr id="5" name="Shape 3"/>
          <p:cNvSpPr/>
          <p:nvPr/>
        </p:nvSpPr>
        <p:spPr>
          <a:xfrm>
            <a:off x="548640" y="2377440"/>
            <a:ext cx="5486400" cy="566928"/>
          </a:xfrm>
          <a:prstGeom prst="roundRect">
            <a:avLst>
              <a:gd name="adj" fmla="val 8065"/>
            </a:avLst>
          </a:prstGeom>
          <a:solidFill>
            <a:srgbClr val="FBFBFD"/>
          </a:solidFill>
          <a:ln w="9525">
            <a:solidFill>
              <a:srgbClr val="E7E9EE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731520" y="2377440"/>
            <a:ext cx="301752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80" i="1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«Ломаются, и есть секущиеся кончики»</a:t>
            </a:r>
            <a:endParaRPr lang="en-US" sz="980" dirty="0"/>
          </a:p>
        </p:txBody>
      </p:sp>
      <p:sp>
        <p:nvSpPr>
          <p:cNvPr id="7" name="Text 5"/>
          <p:cNvSpPr/>
          <p:nvPr/>
        </p:nvSpPr>
        <p:spPr>
          <a:xfrm>
            <a:off x="3749040" y="2377440"/>
            <a:ext cx="27432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AA0AB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→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4069080" y="2377440"/>
            <a:ext cx="182880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5E6C7C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Bond Pro</a:t>
            </a:r>
            <a:endParaRPr lang="en-US" sz="1000" dirty="0"/>
          </a:p>
        </p:txBody>
      </p:sp>
      <p:sp>
        <p:nvSpPr>
          <p:cNvPr id="9" name="Shape 7"/>
          <p:cNvSpPr/>
          <p:nvPr/>
        </p:nvSpPr>
        <p:spPr>
          <a:xfrm>
            <a:off x="6217920" y="2377440"/>
            <a:ext cx="5486400" cy="566928"/>
          </a:xfrm>
          <a:prstGeom prst="roundRect">
            <a:avLst>
              <a:gd name="adj" fmla="val 8065"/>
            </a:avLst>
          </a:prstGeom>
          <a:solidFill>
            <a:srgbClr val="FBFBFD"/>
          </a:solidFill>
          <a:ln w="9525">
            <a:solidFill>
              <a:srgbClr val="E7E9EE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400800" y="2377440"/>
            <a:ext cx="301752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80" i="1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«Сухие и повреждённые»</a:t>
            </a:r>
            <a:endParaRPr lang="en-US" sz="980" dirty="0"/>
          </a:p>
        </p:txBody>
      </p:sp>
      <p:sp>
        <p:nvSpPr>
          <p:cNvPr id="11" name="Text 9"/>
          <p:cNvSpPr/>
          <p:nvPr/>
        </p:nvSpPr>
        <p:spPr>
          <a:xfrm>
            <a:off x="9418320" y="2377440"/>
            <a:ext cx="27432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AA0AB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→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9738360" y="2377440"/>
            <a:ext cx="182880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A2760D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Rich Repair</a:t>
            </a:r>
            <a:endParaRPr lang="en-US" sz="1000" dirty="0"/>
          </a:p>
        </p:txBody>
      </p:sp>
      <p:sp>
        <p:nvSpPr>
          <p:cNvPr id="13" name="Shape 11"/>
          <p:cNvSpPr/>
          <p:nvPr/>
        </p:nvSpPr>
        <p:spPr>
          <a:xfrm>
            <a:off x="548640" y="3035808"/>
            <a:ext cx="5486400" cy="566928"/>
          </a:xfrm>
          <a:prstGeom prst="roundRect">
            <a:avLst>
              <a:gd name="adj" fmla="val 8065"/>
            </a:avLst>
          </a:prstGeom>
          <a:solidFill>
            <a:srgbClr val="FBFBFD"/>
          </a:solidFill>
          <a:ln w="9525">
            <a:solidFill>
              <a:srgbClr val="E7E9EE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731520" y="3035808"/>
            <a:ext cx="301752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80" i="1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«Просто обезвожены, но не повреждены»</a:t>
            </a:r>
            <a:endParaRPr lang="en-US" sz="980" dirty="0"/>
          </a:p>
        </p:txBody>
      </p:sp>
      <p:sp>
        <p:nvSpPr>
          <p:cNvPr id="15" name="Text 13"/>
          <p:cNvSpPr/>
          <p:nvPr/>
        </p:nvSpPr>
        <p:spPr>
          <a:xfrm>
            <a:off x="3749040" y="3035808"/>
            <a:ext cx="27432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AA0AB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→</a:t>
            </a:r>
            <a:endParaRPr lang="en-US" sz="1200" dirty="0"/>
          </a:p>
        </p:txBody>
      </p:sp>
      <p:sp>
        <p:nvSpPr>
          <p:cNvPr id="16" name="Text 14"/>
          <p:cNvSpPr/>
          <p:nvPr/>
        </p:nvSpPr>
        <p:spPr>
          <a:xfrm>
            <a:off x="4069080" y="3035808"/>
            <a:ext cx="182880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0F5FBE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Pure Hydration</a:t>
            </a:r>
            <a:endParaRPr lang="en-US" sz="1000" dirty="0"/>
          </a:p>
        </p:txBody>
      </p:sp>
      <p:sp>
        <p:nvSpPr>
          <p:cNvPr id="17" name="Shape 15"/>
          <p:cNvSpPr/>
          <p:nvPr/>
        </p:nvSpPr>
        <p:spPr>
          <a:xfrm>
            <a:off x="6217920" y="3035808"/>
            <a:ext cx="5486400" cy="566928"/>
          </a:xfrm>
          <a:prstGeom prst="roundRect">
            <a:avLst>
              <a:gd name="adj" fmla="val 8065"/>
            </a:avLst>
          </a:prstGeom>
          <a:solidFill>
            <a:srgbClr val="FBFBFD"/>
          </a:solidFill>
          <a:ln w="9525">
            <a:solidFill>
              <a:srgbClr val="E7E9EE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6400800" y="3035808"/>
            <a:ext cx="301752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80" i="1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«Мой цвет быстро вымывается»</a:t>
            </a:r>
            <a:endParaRPr lang="en-US" sz="980" dirty="0"/>
          </a:p>
        </p:txBody>
      </p:sp>
      <p:sp>
        <p:nvSpPr>
          <p:cNvPr id="19" name="Text 17"/>
          <p:cNvSpPr/>
          <p:nvPr/>
        </p:nvSpPr>
        <p:spPr>
          <a:xfrm>
            <a:off x="9418320" y="3035808"/>
            <a:ext cx="27432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AA0AB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→</a:t>
            </a:r>
            <a:endParaRPr lang="en-US" sz="1200" dirty="0"/>
          </a:p>
        </p:txBody>
      </p:sp>
      <p:sp>
        <p:nvSpPr>
          <p:cNvPr id="20" name="Text 18"/>
          <p:cNvSpPr/>
          <p:nvPr/>
        </p:nvSpPr>
        <p:spPr>
          <a:xfrm>
            <a:off x="9738360" y="3035808"/>
            <a:ext cx="182880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D6004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Color  /  Color Extra Rich</a:t>
            </a:r>
            <a:endParaRPr lang="en-US" sz="1000" dirty="0"/>
          </a:p>
        </p:txBody>
      </p:sp>
      <p:sp>
        <p:nvSpPr>
          <p:cNvPr id="21" name="Shape 19"/>
          <p:cNvSpPr/>
          <p:nvPr/>
        </p:nvSpPr>
        <p:spPr>
          <a:xfrm>
            <a:off x="548640" y="3694176"/>
            <a:ext cx="5486400" cy="566928"/>
          </a:xfrm>
          <a:prstGeom prst="roundRect">
            <a:avLst>
              <a:gd name="adj" fmla="val 8065"/>
            </a:avLst>
          </a:prstGeom>
          <a:solidFill>
            <a:srgbClr val="FBFBFD"/>
          </a:solidFill>
          <a:ln w="9525">
            <a:solidFill>
              <a:srgbClr val="E7E9EE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731520" y="3694176"/>
            <a:ext cx="301752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80" i="1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«Мой блонд желтеет»</a:t>
            </a:r>
            <a:endParaRPr lang="en-US" sz="980" dirty="0"/>
          </a:p>
        </p:txBody>
      </p:sp>
      <p:sp>
        <p:nvSpPr>
          <p:cNvPr id="23" name="Text 21"/>
          <p:cNvSpPr/>
          <p:nvPr/>
        </p:nvSpPr>
        <p:spPr>
          <a:xfrm>
            <a:off x="3749040" y="3694176"/>
            <a:ext cx="27432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AA0AB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→</a:t>
            </a:r>
            <a:endParaRPr lang="en-US" sz="1200" dirty="0"/>
          </a:p>
        </p:txBody>
      </p:sp>
      <p:sp>
        <p:nvSpPr>
          <p:cNvPr id="24" name="Text 22"/>
          <p:cNvSpPr/>
          <p:nvPr/>
        </p:nvSpPr>
        <p:spPr>
          <a:xfrm>
            <a:off x="4069080" y="3694176"/>
            <a:ext cx="182880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6A2A98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Blondes &amp; Highlights</a:t>
            </a:r>
            <a:endParaRPr lang="en-US" sz="1000" dirty="0"/>
          </a:p>
        </p:txBody>
      </p:sp>
      <p:sp>
        <p:nvSpPr>
          <p:cNvPr id="25" name="Shape 23"/>
          <p:cNvSpPr/>
          <p:nvPr/>
        </p:nvSpPr>
        <p:spPr>
          <a:xfrm>
            <a:off x="6217920" y="3694176"/>
            <a:ext cx="5486400" cy="566928"/>
          </a:xfrm>
          <a:prstGeom prst="roundRect">
            <a:avLst>
              <a:gd name="adj" fmla="val 8065"/>
            </a:avLst>
          </a:prstGeom>
          <a:solidFill>
            <a:srgbClr val="FBFBFD"/>
          </a:solidFill>
          <a:ln w="9525">
            <a:solidFill>
              <a:srgbClr val="E7E9EE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6400800" y="3694176"/>
            <a:ext cx="301752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80" i="1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«Зуд / перхоть / быстро жирнеют»</a:t>
            </a:r>
            <a:endParaRPr lang="en-US" sz="980" dirty="0"/>
          </a:p>
        </p:txBody>
      </p:sp>
      <p:sp>
        <p:nvSpPr>
          <p:cNvPr id="27" name="Text 25"/>
          <p:cNvSpPr/>
          <p:nvPr/>
        </p:nvSpPr>
        <p:spPr>
          <a:xfrm>
            <a:off x="9418320" y="3694176"/>
            <a:ext cx="27432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AA0AB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→</a:t>
            </a:r>
            <a:endParaRPr lang="en-US" sz="1200" dirty="0"/>
          </a:p>
        </p:txBody>
      </p:sp>
      <p:sp>
        <p:nvSpPr>
          <p:cNvPr id="28" name="Text 26"/>
          <p:cNvSpPr/>
          <p:nvPr/>
        </p:nvSpPr>
        <p:spPr>
          <a:xfrm>
            <a:off x="9738360" y="3694176"/>
            <a:ext cx="182880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137F82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Scalp Specialist</a:t>
            </a:r>
            <a:endParaRPr lang="en-US" sz="1000" dirty="0"/>
          </a:p>
        </p:txBody>
      </p:sp>
      <p:sp>
        <p:nvSpPr>
          <p:cNvPr id="29" name="Shape 27"/>
          <p:cNvSpPr/>
          <p:nvPr/>
        </p:nvSpPr>
        <p:spPr>
          <a:xfrm>
            <a:off x="548640" y="4352544"/>
            <a:ext cx="5486400" cy="566928"/>
          </a:xfrm>
          <a:prstGeom prst="roundRect">
            <a:avLst>
              <a:gd name="adj" fmla="val 8065"/>
            </a:avLst>
          </a:prstGeom>
          <a:solidFill>
            <a:srgbClr val="FBFBFD"/>
          </a:solidFill>
          <a:ln w="9525">
            <a:solidFill>
              <a:srgbClr val="E7E9EE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731520" y="4352544"/>
            <a:ext cx="301752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80" i="1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«Вижу поредение»</a:t>
            </a:r>
            <a:endParaRPr lang="en-US" sz="980" dirty="0"/>
          </a:p>
        </p:txBody>
      </p:sp>
      <p:sp>
        <p:nvSpPr>
          <p:cNvPr id="31" name="Text 29"/>
          <p:cNvSpPr/>
          <p:nvPr/>
        </p:nvSpPr>
        <p:spPr>
          <a:xfrm>
            <a:off x="3749040" y="4352544"/>
            <a:ext cx="27432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AA0AB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→</a:t>
            </a:r>
            <a:endParaRPr lang="en-US" sz="1200" dirty="0"/>
          </a:p>
        </p:txBody>
      </p:sp>
      <p:sp>
        <p:nvSpPr>
          <p:cNvPr id="32" name="Text 30"/>
          <p:cNvSpPr/>
          <p:nvPr/>
        </p:nvSpPr>
        <p:spPr>
          <a:xfrm>
            <a:off x="4069080" y="4352544"/>
            <a:ext cx="182880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137F82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Scalp Specialist  Densifying</a:t>
            </a:r>
            <a:endParaRPr lang="en-US" sz="1000" dirty="0"/>
          </a:p>
        </p:txBody>
      </p:sp>
      <p:sp>
        <p:nvSpPr>
          <p:cNvPr id="33" name="Shape 31"/>
          <p:cNvSpPr/>
          <p:nvPr/>
        </p:nvSpPr>
        <p:spPr>
          <a:xfrm>
            <a:off x="6217920" y="4352544"/>
            <a:ext cx="5486400" cy="566928"/>
          </a:xfrm>
          <a:prstGeom prst="roundRect">
            <a:avLst>
              <a:gd name="adj" fmla="val 8065"/>
            </a:avLst>
          </a:prstGeom>
          <a:solidFill>
            <a:srgbClr val="FBFBFD"/>
          </a:solidFill>
          <a:ln w="9525">
            <a:solidFill>
              <a:srgbClr val="E7E9EE"/>
            </a:solidFill>
            <a:prstDash val="solid"/>
          </a:ln>
        </p:spPr>
      </p:sp>
      <p:sp>
        <p:nvSpPr>
          <p:cNvPr id="34" name="Text 32"/>
          <p:cNvSpPr/>
          <p:nvPr/>
        </p:nvSpPr>
        <p:spPr>
          <a:xfrm>
            <a:off x="6400800" y="4352544"/>
            <a:ext cx="301752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80" i="1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«Нет объёма, волосы безжизненные»</a:t>
            </a:r>
            <a:endParaRPr lang="en-US" sz="980" dirty="0"/>
          </a:p>
        </p:txBody>
      </p:sp>
      <p:sp>
        <p:nvSpPr>
          <p:cNvPr id="35" name="Text 33"/>
          <p:cNvSpPr/>
          <p:nvPr/>
        </p:nvSpPr>
        <p:spPr>
          <a:xfrm>
            <a:off x="9418320" y="4352544"/>
            <a:ext cx="27432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AA0AB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→</a:t>
            </a:r>
            <a:endParaRPr lang="en-US" sz="1200" dirty="0"/>
          </a:p>
        </p:txBody>
      </p:sp>
      <p:sp>
        <p:nvSpPr>
          <p:cNvPr id="36" name="Text 34"/>
          <p:cNvSpPr/>
          <p:nvPr/>
        </p:nvSpPr>
        <p:spPr>
          <a:xfrm>
            <a:off x="9738360" y="4352544"/>
            <a:ext cx="182880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33499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Ultra Volume</a:t>
            </a:r>
            <a:endParaRPr lang="en-US" sz="1000" dirty="0"/>
          </a:p>
        </p:txBody>
      </p:sp>
      <p:sp>
        <p:nvSpPr>
          <p:cNvPr id="37" name="Shape 35"/>
          <p:cNvSpPr/>
          <p:nvPr/>
        </p:nvSpPr>
        <p:spPr>
          <a:xfrm>
            <a:off x="548640" y="5010912"/>
            <a:ext cx="5486400" cy="566928"/>
          </a:xfrm>
          <a:prstGeom prst="roundRect">
            <a:avLst>
              <a:gd name="adj" fmla="val 8065"/>
            </a:avLst>
          </a:prstGeom>
          <a:solidFill>
            <a:srgbClr val="FBFBFD"/>
          </a:solidFill>
          <a:ln w="9525">
            <a:solidFill>
              <a:srgbClr val="E7E9EE"/>
            </a:solidFill>
            <a:prstDash val="solid"/>
          </a:ln>
        </p:spPr>
      </p:sp>
      <p:sp>
        <p:nvSpPr>
          <p:cNvPr id="38" name="Text 36"/>
          <p:cNvSpPr/>
          <p:nvPr/>
        </p:nvSpPr>
        <p:spPr>
          <a:xfrm>
            <a:off x="731520" y="5010912"/>
            <a:ext cx="301752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80" i="1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«Пушатся от влажности»</a:t>
            </a:r>
            <a:endParaRPr lang="en-US" sz="980" dirty="0"/>
          </a:p>
        </p:txBody>
      </p:sp>
      <p:sp>
        <p:nvSpPr>
          <p:cNvPr id="39" name="Text 37"/>
          <p:cNvSpPr/>
          <p:nvPr/>
        </p:nvSpPr>
        <p:spPr>
          <a:xfrm>
            <a:off x="3749040" y="5010912"/>
            <a:ext cx="27432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AA0AB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→</a:t>
            </a:r>
            <a:endParaRPr lang="en-US" sz="1200" dirty="0"/>
          </a:p>
        </p:txBody>
      </p:sp>
      <p:sp>
        <p:nvSpPr>
          <p:cNvPr id="40" name="Text 38"/>
          <p:cNvSpPr/>
          <p:nvPr/>
        </p:nvSpPr>
        <p:spPr>
          <a:xfrm>
            <a:off x="4069080" y="5010912"/>
            <a:ext cx="182880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7B5E96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Just Smooth</a:t>
            </a:r>
            <a:endParaRPr lang="en-US" sz="1000" dirty="0"/>
          </a:p>
        </p:txBody>
      </p:sp>
      <p:sp>
        <p:nvSpPr>
          <p:cNvPr id="41" name="Shape 39"/>
          <p:cNvSpPr/>
          <p:nvPr/>
        </p:nvSpPr>
        <p:spPr>
          <a:xfrm>
            <a:off x="6217920" y="5010912"/>
            <a:ext cx="5486400" cy="566928"/>
          </a:xfrm>
          <a:prstGeom prst="roundRect">
            <a:avLst>
              <a:gd name="adj" fmla="val 8065"/>
            </a:avLst>
          </a:prstGeom>
          <a:solidFill>
            <a:srgbClr val="FBFBFD"/>
          </a:solidFill>
          <a:ln w="9525">
            <a:solidFill>
              <a:srgbClr val="E7E9EE"/>
            </a:solidFill>
            <a:prstDash val="solid"/>
          </a:ln>
        </p:spPr>
      </p:sp>
      <p:sp>
        <p:nvSpPr>
          <p:cNvPr id="42" name="Text 40"/>
          <p:cNvSpPr/>
          <p:nvPr/>
        </p:nvSpPr>
        <p:spPr>
          <a:xfrm>
            <a:off x="6400800" y="5010912"/>
            <a:ext cx="301752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80" i="1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«Хочу, чтобы локоны были выразительными»</a:t>
            </a:r>
            <a:endParaRPr lang="en-US" sz="980" dirty="0"/>
          </a:p>
        </p:txBody>
      </p:sp>
      <p:sp>
        <p:nvSpPr>
          <p:cNvPr id="43" name="Text 41"/>
          <p:cNvSpPr/>
          <p:nvPr/>
        </p:nvSpPr>
        <p:spPr>
          <a:xfrm>
            <a:off x="9418320" y="5010912"/>
            <a:ext cx="27432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AA0AB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→</a:t>
            </a:r>
            <a:endParaRPr lang="en-US" sz="1200" dirty="0"/>
          </a:p>
        </p:txBody>
      </p:sp>
      <p:sp>
        <p:nvSpPr>
          <p:cNvPr id="44" name="Text 42"/>
          <p:cNvSpPr/>
          <p:nvPr/>
        </p:nvSpPr>
        <p:spPr>
          <a:xfrm>
            <a:off x="9738360" y="5010912"/>
            <a:ext cx="182880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3F7739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Curls &amp; Waves</a:t>
            </a:r>
            <a:endParaRPr lang="en-US" sz="1000" dirty="0"/>
          </a:p>
        </p:txBody>
      </p:sp>
      <p:sp>
        <p:nvSpPr>
          <p:cNvPr id="45" name="Shape 43"/>
          <p:cNvSpPr/>
          <p:nvPr/>
        </p:nvSpPr>
        <p:spPr>
          <a:xfrm>
            <a:off x="548640" y="5669280"/>
            <a:ext cx="5486400" cy="566928"/>
          </a:xfrm>
          <a:prstGeom prst="roundRect">
            <a:avLst>
              <a:gd name="adj" fmla="val 8065"/>
            </a:avLst>
          </a:prstGeom>
          <a:solidFill>
            <a:srgbClr val="FBFBFD"/>
          </a:solidFill>
          <a:ln w="9525">
            <a:solidFill>
              <a:srgbClr val="E7E9EE"/>
            </a:solidFill>
            <a:prstDash val="solid"/>
          </a:ln>
        </p:spPr>
      </p:sp>
      <p:sp>
        <p:nvSpPr>
          <p:cNvPr id="46" name="Text 44"/>
          <p:cNvSpPr/>
          <p:nvPr/>
        </p:nvSpPr>
        <p:spPr>
          <a:xfrm>
            <a:off x="731520" y="5669280"/>
            <a:ext cx="301752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80" i="1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«Всё лето провожу на море»</a:t>
            </a:r>
            <a:endParaRPr lang="en-US" sz="980" dirty="0"/>
          </a:p>
        </p:txBody>
      </p:sp>
      <p:sp>
        <p:nvSpPr>
          <p:cNvPr id="47" name="Text 45"/>
          <p:cNvSpPr/>
          <p:nvPr/>
        </p:nvSpPr>
        <p:spPr>
          <a:xfrm>
            <a:off x="3749040" y="5669280"/>
            <a:ext cx="27432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AA0AB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→</a:t>
            </a:r>
            <a:endParaRPr lang="en-US" sz="1200" dirty="0"/>
          </a:p>
        </p:txBody>
      </p:sp>
      <p:sp>
        <p:nvSpPr>
          <p:cNvPr id="48" name="Text 46"/>
          <p:cNvSpPr/>
          <p:nvPr/>
        </p:nvSpPr>
        <p:spPr>
          <a:xfrm>
            <a:off x="4069080" y="5669280"/>
            <a:ext cx="182880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AD7F00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Sun Reflects</a:t>
            </a:r>
            <a:endParaRPr lang="en-US" sz="1000" dirty="0"/>
          </a:p>
        </p:txBody>
      </p:sp>
      <p:sp>
        <p:nvSpPr>
          <p:cNvPr id="49" name="Shape 47"/>
          <p:cNvSpPr/>
          <p:nvPr/>
        </p:nvSpPr>
        <p:spPr>
          <a:xfrm>
            <a:off x="6217920" y="5669280"/>
            <a:ext cx="5486400" cy="566928"/>
          </a:xfrm>
          <a:prstGeom prst="roundRect">
            <a:avLst>
              <a:gd name="adj" fmla="val 8065"/>
            </a:avLst>
          </a:prstGeom>
          <a:solidFill>
            <a:srgbClr val="FBFBFD"/>
          </a:solidFill>
          <a:ln w="9525">
            <a:solidFill>
              <a:srgbClr val="E7E9EE"/>
            </a:solidFill>
            <a:prstDash val="solid"/>
          </a:ln>
        </p:spPr>
      </p:sp>
      <p:sp>
        <p:nvSpPr>
          <p:cNvPr id="50" name="Text 48"/>
          <p:cNvSpPr/>
          <p:nvPr/>
        </p:nvSpPr>
        <p:spPr>
          <a:xfrm>
            <a:off x="6400800" y="5669280"/>
            <a:ext cx="301752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80" i="1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«Хочу что-то быстрое, один продукт»</a:t>
            </a:r>
            <a:endParaRPr lang="en-US" sz="980" dirty="0"/>
          </a:p>
        </p:txBody>
      </p:sp>
      <p:sp>
        <p:nvSpPr>
          <p:cNvPr id="51" name="Text 49"/>
          <p:cNvSpPr/>
          <p:nvPr/>
        </p:nvSpPr>
        <p:spPr>
          <a:xfrm>
            <a:off x="9418320" y="5669280"/>
            <a:ext cx="27432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AA0AB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→</a:t>
            </a:r>
            <a:endParaRPr lang="en-US" sz="1200" dirty="0"/>
          </a:p>
        </p:txBody>
      </p:sp>
      <p:sp>
        <p:nvSpPr>
          <p:cNvPr id="52" name="Text 50"/>
          <p:cNvSpPr/>
          <p:nvPr/>
        </p:nvSpPr>
        <p:spPr>
          <a:xfrm>
            <a:off x="9738360" y="5669280"/>
            <a:ext cx="182880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6B717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Men</a:t>
            </a:r>
            <a:endParaRPr lang="en-US" sz="10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38560" y="6656832"/>
            <a:ext cx="54864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900">
                <a:solidFill>
                  <a:srgbClr val="9AA0AB"/>
                </a:solidFill>
                <a:latin typeface="Helvetica Neue"/>
                <a:ea typeface="Helvetica Neue"/>
                <a:cs typeface="Helvetica Neue"/>
              </a:defRPr>
            </a:lvl1pPr>
          </a:lstStyle>
          <a:p>
            <a:pPr algn="r"/>
            <a:fld id="{F7021451-1387-4CA6-816F-3879F97B5CBC}" type="slidenum">
              <a:rPr b="0" lang="en-US"/>
              <a:t>24</a:t>
            </a:fld>
            <a:endParaRPr lang="en-US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0" y="0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800" kern="0" dirty="0">
                <a:solidFill>
                  <a:srgbClr val="FF0066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РЕКОМЕНДАЦИЯ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02920" y="1051560"/>
            <a:ext cx="100584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spc="-100" kern="0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Рутина, которую вы рекомендуете</a:t>
            </a:r>
            <a:endParaRPr lang="en-US" sz="4000" dirty="0"/>
          </a:p>
        </p:txBody>
      </p:sp>
      <p:sp>
        <p:nvSpPr>
          <p:cNvPr id="4" name="Text 2"/>
          <p:cNvSpPr/>
          <p:nvPr/>
        </p:nvSpPr>
        <p:spPr>
          <a:xfrm>
            <a:off x="530352" y="1874520"/>
            <a:ext cx="10789920" cy="365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25000"/>
              </a:lnSpc>
              <a:buNone/>
            </a:pPr>
            <a:r>
              <a:rPr lang="en-US" sz="120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Три уровня вовлечённости. Начните с того, что подходит клиенту, и стройте дальше.</a:t>
            </a:r>
            <a:endParaRPr lang="en-US" sz="1200" dirty="0"/>
          </a:p>
        </p:txBody>
      </p:sp>
      <p:sp>
        <p:nvSpPr>
          <p:cNvPr id="5" name="Shape 3"/>
          <p:cNvSpPr/>
          <p:nvPr/>
        </p:nvSpPr>
        <p:spPr>
          <a:xfrm>
            <a:off x="548640" y="2377440"/>
            <a:ext cx="3520440" cy="3383280"/>
          </a:xfrm>
          <a:prstGeom prst="roundRect">
            <a:avLst>
              <a:gd name="adj" fmla="val 1351"/>
            </a:avLst>
          </a:prstGeom>
          <a:solidFill>
            <a:srgbClr val="FBFBFD"/>
          </a:solidFill>
          <a:ln w="9525">
            <a:solidFill>
              <a:srgbClr val="E7E9EE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548640" y="2377440"/>
            <a:ext cx="3520440" cy="64008"/>
          </a:xfrm>
          <a:prstGeom prst="rect">
            <a:avLst/>
          </a:prstGeom>
          <a:solidFill>
            <a:srgbClr val="9AA0AB"/>
          </a:solidFill>
          <a:ln w="12700">
            <a:solidFill>
              <a:srgbClr val="9AA0AB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804672" y="2606040"/>
            <a:ext cx="30175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БАЗОВЫЙ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804672" y="2971800"/>
            <a:ext cx="30175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200" kern="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2 продукта</a:t>
            </a:r>
            <a:endParaRPr lang="en-US" sz="1000" dirty="0"/>
          </a:p>
        </p:txBody>
      </p:sp>
      <p:sp>
        <p:nvSpPr>
          <p:cNvPr id="9" name="Shape 7"/>
          <p:cNvSpPr/>
          <p:nvPr/>
        </p:nvSpPr>
        <p:spPr>
          <a:xfrm>
            <a:off x="822960" y="3410712"/>
            <a:ext cx="91440" cy="91440"/>
          </a:xfrm>
          <a:prstGeom prst="ellipse">
            <a:avLst/>
          </a:prstGeom>
          <a:solidFill>
            <a:srgbClr val="9AA0AB"/>
          </a:solidFill>
          <a:ln w="12700">
            <a:solidFill>
              <a:srgbClr val="9AA0AB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1024128" y="3310128"/>
            <a:ext cx="283464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Shampoo линии</a:t>
            </a:r>
            <a:endParaRPr lang="en-US" sz="1000" dirty="0"/>
          </a:p>
        </p:txBody>
      </p:sp>
      <p:sp>
        <p:nvSpPr>
          <p:cNvPr id="11" name="Shape 9"/>
          <p:cNvSpPr/>
          <p:nvPr/>
        </p:nvSpPr>
        <p:spPr>
          <a:xfrm>
            <a:off x="822960" y="3730752"/>
            <a:ext cx="91440" cy="91440"/>
          </a:xfrm>
          <a:prstGeom prst="ellipse">
            <a:avLst/>
          </a:prstGeom>
          <a:solidFill>
            <a:srgbClr val="9AA0AB"/>
          </a:solidFill>
          <a:ln w="12700">
            <a:solidFill>
              <a:srgbClr val="9AA0AB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1024128" y="3630168"/>
            <a:ext cx="283464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Conditioner линии</a:t>
            </a:r>
            <a:endParaRPr lang="en-US" sz="1000" dirty="0"/>
          </a:p>
        </p:txBody>
      </p:sp>
      <p:sp>
        <p:nvSpPr>
          <p:cNvPr id="13" name="Text 11"/>
          <p:cNvSpPr/>
          <p:nvPr/>
        </p:nvSpPr>
        <p:spPr>
          <a:xfrm>
            <a:off x="804672" y="4983480"/>
            <a:ext cx="3017520" cy="7315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25000"/>
              </a:lnSpc>
              <a:buNone/>
            </a:pPr>
            <a:r>
              <a:rPr lang="en-US" sz="92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Минимально правильный уход. Уже лучше того, чем клиент пользуется сегодня.</a:t>
            </a:r>
            <a:endParaRPr lang="en-US" sz="920" dirty="0"/>
          </a:p>
        </p:txBody>
      </p:sp>
      <p:sp>
        <p:nvSpPr>
          <p:cNvPr id="14" name="Shape 12"/>
          <p:cNvSpPr/>
          <p:nvPr/>
        </p:nvSpPr>
        <p:spPr>
          <a:xfrm>
            <a:off x="4279392" y="2377440"/>
            <a:ext cx="3520440" cy="3383280"/>
          </a:xfrm>
          <a:prstGeom prst="roundRect">
            <a:avLst>
              <a:gd name="adj" fmla="val 1351"/>
            </a:avLst>
          </a:prstGeom>
          <a:solidFill>
            <a:srgbClr val="FBFBFD"/>
          </a:solidFill>
          <a:ln w="9525">
            <a:solidFill>
              <a:srgbClr val="E7E9EE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4279392" y="2377440"/>
            <a:ext cx="3520440" cy="64008"/>
          </a:xfrm>
          <a:prstGeom prst="rect">
            <a:avLst/>
          </a:prstGeom>
          <a:solidFill>
            <a:srgbClr val="FF0066"/>
          </a:solidFill>
          <a:ln w="12700">
            <a:solidFill>
              <a:srgbClr val="FF0066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4535424" y="2606040"/>
            <a:ext cx="30175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ПОЛНЫЙ</a:t>
            </a:r>
            <a:endParaRPr lang="en-US" sz="2000" dirty="0"/>
          </a:p>
        </p:txBody>
      </p:sp>
      <p:sp>
        <p:nvSpPr>
          <p:cNvPr id="17" name="Text 15"/>
          <p:cNvSpPr/>
          <p:nvPr/>
        </p:nvSpPr>
        <p:spPr>
          <a:xfrm>
            <a:off x="4535424" y="2971800"/>
            <a:ext cx="30175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200" kern="0" dirty="0">
                <a:solidFill>
                  <a:srgbClr val="D6004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3–4 продукта</a:t>
            </a:r>
            <a:endParaRPr lang="en-US" sz="1000" dirty="0"/>
          </a:p>
        </p:txBody>
      </p:sp>
      <p:sp>
        <p:nvSpPr>
          <p:cNvPr id="18" name="Shape 16"/>
          <p:cNvSpPr/>
          <p:nvPr/>
        </p:nvSpPr>
        <p:spPr>
          <a:xfrm>
            <a:off x="4553712" y="3410712"/>
            <a:ext cx="91440" cy="91440"/>
          </a:xfrm>
          <a:prstGeom prst="ellipse">
            <a:avLst/>
          </a:prstGeom>
          <a:solidFill>
            <a:srgbClr val="FF0066"/>
          </a:solidFill>
          <a:ln w="12700">
            <a:solidFill>
              <a:srgbClr val="FF0066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4754880" y="3310128"/>
            <a:ext cx="283464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Shampoo</a:t>
            </a:r>
            <a:endParaRPr lang="en-US" sz="1000" dirty="0"/>
          </a:p>
        </p:txBody>
      </p:sp>
      <p:sp>
        <p:nvSpPr>
          <p:cNvPr id="20" name="Shape 18"/>
          <p:cNvSpPr/>
          <p:nvPr/>
        </p:nvSpPr>
        <p:spPr>
          <a:xfrm>
            <a:off x="4553712" y="3730752"/>
            <a:ext cx="91440" cy="91440"/>
          </a:xfrm>
          <a:prstGeom prst="ellipse">
            <a:avLst/>
          </a:prstGeom>
          <a:solidFill>
            <a:srgbClr val="FF0066"/>
          </a:solidFill>
          <a:ln w="12700">
            <a:solidFill>
              <a:srgbClr val="FF0066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4754880" y="3630168"/>
            <a:ext cx="283464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Conditioner</a:t>
            </a:r>
            <a:endParaRPr lang="en-US" sz="1000" dirty="0"/>
          </a:p>
        </p:txBody>
      </p:sp>
      <p:sp>
        <p:nvSpPr>
          <p:cNvPr id="22" name="Shape 20"/>
          <p:cNvSpPr/>
          <p:nvPr/>
        </p:nvSpPr>
        <p:spPr>
          <a:xfrm>
            <a:off x="4553712" y="4050792"/>
            <a:ext cx="91440" cy="91440"/>
          </a:xfrm>
          <a:prstGeom prst="ellipse">
            <a:avLst/>
          </a:prstGeom>
          <a:solidFill>
            <a:srgbClr val="FF0066"/>
          </a:solidFill>
          <a:ln w="12700">
            <a:solidFill>
              <a:srgbClr val="FF0066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4754880" y="3950208"/>
            <a:ext cx="283464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60Sec Treatment 1–2×/неделю</a:t>
            </a:r>
            <a:endParaRPr lang="en-US" sz="1000" dirty="0"/>
          </a:p>
        </p:txBody>
      </p:sp>
      <p:sp>
        <p:nvSpPr>
          <p:cNvPr id="24" name="Shape 22"/>
          <p:cNvSpPr/>
          <p:nvPr/>
        </p:nvSpPr>
        <p:spPr>
          <a:xfrm>
            <a:off x="4553712" y="4370832"/>
            <a:ext cx="91440" cy="91440"/>
          </a:xfrm>
          <a:prstGeom prst="ellipse">
            <a:avLst/>
          </a:prstGeom>
          <a:solidFill>
            <a:srgbClr val="FF0066"/>
          </a:solidFill>
          <a:ln w="12700">
            <a:solidFill>
              <a:srgbClr val="FF0066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4754880" y="4270248"/>
            <a:ext cx="283464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Leave-in spray</a:t>
            </a:r>
            <a:endParaRPr lang="en-US" sz="1000" dirty="0"/>
          </a:p>
        </p:txBody>
      </p:sp>
      <p:sp>
        <p:nvSpPr>
          <p:cNvPr id="26" name="Text 24"/>
          <p:cNvSpPr/>
          <p:nvPr/>
        </p:nvSpPr>
        <p:spPr>
          <a:xfrm>
            <a:off x="4535424" y="4983480"/>
            <a:ext cx="3017520" cy="7315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25000"/>
              </a:lnSpc>
              <a:buNone/>
            </a:pPr>
            <a:r>
              <a:rPr lang="en-US" sz="92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Рекомендация, которая даёт видимую разницу за 2–3 недели. Именно сюда стоит целиться.</a:t>
            </a:r>
            <a:endParaRPr lang="en-US" sz="920" dirty="0"/>
          </a:p>
        </p:txBody>
      </p:sp>
      <p:sp>
        <p:nvSpPr>
          <p:cNvPr id="27" name="Shape 25"/>
          <p:cNvSpPr/>
          <p:nvPr/>
        </p:nvSpPr>
        <p:spPr>
          <a:xfrm>
            <a:off x="8010144" y="2377440"/>
            <a:ext cx="3520440" cy="3383280"/>
          </a:xfrm>
          <a:prstGeom prst="roundRect">
            <a:avLst>
              <a:gd name="adj" fmla="val 1351"/>
            </a:avLst>
          </a:prstGeom>
          <a:solidFill>
            <a:srgbClr val="FBFBFD"/>
          </a:solidFill>
          <a:ln w="9525">
            <a:solidFill>
              <a:srgbClr val="E7E9EE"/>
            </a:solidFill>
            <a:prstDash val="solid"/>
          </a:ln>
        </p:spPr>
      </p:sp>
      <p:sp>
        <p:nvSpPr>
          <p:cNvPr id="28" name="Shape 26"/>
          <p:cNvSpPr/>
          <p:nvPr/>
        </p:nvSpPr>
        <p:spPr>
          <a:xfrm>
            <a:off x="8010144" y="2377440"/>
            <a:ext cx="3520440" cy="64008"/>
          </a:xfrm>
          <a:prstGeom prst="rect">
            <a:avLst/>
          </a:prstGeom>
          <a:solidFill>
            <a:srgbClr val="8794A3"/>
          </a:solidFill>
          <a:ln w="12700">
            <a:solidFill>
              <a:srgbClr val="8794A3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8266176" y="2606040"/>
            <a:ext cx="30175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ИНТЕНСИВНЫЙ</a:t>
            </a:r>
            <a:endParaRPr lang="en-US" sz="2000" dirty="0"/>
          </a:p>
        </p:txBody>
      </p:sp>
      <p:sp>
        <p:nvSpPr>
          <p:cNvPr id="30" name="Text 28"/>
          <p:cNvSpPr/>
          <p:nvPr/>
        </p:nvSpPr>
        <p:spPr>
          <a:xfrm>
            <a:off x="8266176" y="2971800"/>
            <a:ext cx="30175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200" kern="0" dirty="0">
                <a:solidFill>
                  <a:srgbClr val="5E6C7C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5+ продуктов</a:t>
            </a:r>
            <a:endParaRPr lang="en-US" sz="1000" dirty="0"/>
          </a:p>
        </p:txBody>
      </p:sp>
      <p:sp>
        <p:nvSpPr>
          <p:cNvPr id="31" name="Shape 29"/>
          <p:cNvSpPr/>
          <p:nvPr/>
        </p:nvSpPr>
        <p:spPr>
          <a:xfrm>
            <a:off x="8284464" y="3410712"/>
            <a:ext cx="91440" cy="91440"/>
          </a:xfrm>
          <a:prstGeom prst="ellipse">
            <a:avLst/>
          </a:prstGeom>
          <a:solidFill>
            <a:srgbClr val="8794A3"/>
          </a:solidFill>
          <a:ln w="12700">
            <a:solidFill>
              <a:srgbClr val="8794A3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8485632" y="3310128"/>
            <a:ext cx="283464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Всё перечисленное выше</a:t>
            </a:r>
            <a:endParaRPr lang="en-US" sz="1000" dirty="0"/>
          </a:p>
        </p:txBody>
      </p:sp>
      <p:sp>
        <p:nvSpPr>
          <p:cNvPr id="33" name="Shape 31"/>
          <p:cNvSpPr/>
          <p:nvPr/>
        </p:nvSpPr>
        <p:spPr>
          <a:xfrm>
            <a:off x="8284464" y="3730752"/>
            <a:ext cx="91440" cy="91440"/>
          </a:xfrm>
          <a:prstGeom prst="ellipse">
            <a:avLst/>
          </a:prstGeom>
          <a:solidFill>
            <a:srgbClr val="8794A3"/>
          </a:solidFill>
          <a:ln w="12700">
            <a:solidFill>
              <a:srgbClr val="8794A3"/>
            </a:solidFill>
            <a:prstDash val="solid"/>
          </a:ln>
        </p:spPr>
      </p:sp>
      <p:sp>
        <p:nvSpPr>
          <p:cNvPr id="34" name="Text 32"/>
          <p:cNvSpPr/>
          <p:nvPr/>
        </p:nvSpPr>
        <p:spPr>
          <a:xfrm>
            <a:off x="8485632" y="3630168"/>
            <a:ext cx="283464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Intensive Conditioning Serum еженедельно</a:t>
            </a:r>
            <a:endParaRPr lang="en-US" sz="1000" dirty="0"/>
          </a:p>
        </p:txBody>
      </p:sp>
      <p:sp>
        <p:nvSpPr>
          <p:cNvPr id="35" name="Shape 33"/>
          <p:cNvSpPr/>
          <p:nvPr/>
        </p:nvSpPr>
        <p:spPr>
          <a:xfrm>
            <a:off x="8284464" y="4050792"/>
            <a:ext cx="91440" cy="91440"/>
          </a:xfrm>
          <a:prstGeom prst="ellipse">
            <a:avLst/>
          </a:prstGeom>
          <a:solidFill>
            <a:srgbClr val="8794A3"/>
          </a:solidFill>
          <a:ln w="12700">
            <a:solidFill>
              <a:srgbClr val="8794A3"/>
            </a:solidFill>
            <a:prstDash val="solid"/>
          </a:ln>
        </p:spPr>
      </p:sp>
      <p:sp>
        <p:nvSpPr>
          <p:cNvPr id="36" name="Text 34"/>
          <p:cNvSpPr/>
          <p:nvPr/>
        </p:nvSpPr>
        <p:spPr>
          <a:xfrm>
            <a:off x="8485632" y="3950208"/>
            <a:ext cx="283464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Точечный booster / oil / balm</a:t>
            </a:r>
            <a:endParaRPr lang="en-US" sz="1000" dirty="0"/>
          </a:p>
        </p:txBody>
      </p:sp>
      <p:sp>
        <p:nvSpPr>
          <p:cNvPr id="37" name="Text 35"/>
          <p:cNvSpPr/>
          <p:nvPr/>
        </p:nvSpPr>
        <p:spPr>
          <a:xfrm>
            <a:off x="8266176" y="4983480"/>
            <a:ext cx="3017520" cy="7315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25000"/>
              </a:lnSpc>
              <a:buNone/>
            </a:pPr>
            <a:r>
              <a:rPr lang="en-US" sz="92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Для очень повреждённых волос или после интенсивной химической услуги.</a:t>
            </a:r>
            <a:endParaRPr lang="en-US" sz="920" dirty="0"/>
          </a:p>
        </p:txBody>
      </p:sp>
      <p:sp>
        <p:nvSpPr>
          <p:cNvPr id="38" name="Shape 36"/>
          <p:cNvSpPr/>
          <p:nvPr/>
        </p:nvSpPr>
        <p:spPr>
          <a:xfrm>
            <a:off x="548640" y="5943600"/>
            <a:ext cx="11091672" cy="566928"/>
          </a:xfrm>
          <a:prstGeom prst="roundRect">
            <a:avLst>
              <a:gd name="adj" fmla="val 8065"/>
            </a:avLst>
          </a:prstGeom>
          <a:solidFill>
            <a:srgbClr val="F7F8FA"/>
          </a:solidFill>
          <a:ln w="9525">
            <a:solidFill>
              <a:srgbClr val="F7F8FA"/>
            </a:solidFill>
            <a:prstDash val="solid"/>
          </a:ln>
        </p:spPr>
      </p:sp>
      <p:sp>
        <p:nvSpPr>
          <p:cNvPr id="39" name="Text 37"/>
          <p:cNvSpPr/>
          <p:nvPr/>
        </p:nvSpPr>
        <p:spPr>
          <a:xfrm>
            <a:off x="777240" y="5943600"/>
            <a:ext cx="1060704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Линии сочетаются: например, шампунь Scalp Specialist + маска Rich Repair, или рутина Bond Pro + тонирование Blondes &amp; Highlights раз в неделю.</a:t>
            </a:r>
            <a:endParaRPr lang="en-US" sz="10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38560" y="6656832"/>
            <a:ext cx="54864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900">
                <a:solidFill>
                  <a:srgbClr val="9AA0AB"/>
                </a:solidFill>
                <a:latin typeface="Helvetica Neue"/>
                <a:ea typeface="Helvetica Neue"/>
                <a:cs typeface="Helvetica Neue"/>
              </a:defRPr>
            </a:lvl1pPr>
          </a:lstStyle>
          <a:p>
            <a:pPr algn="r"/>
            <a:fld id="{F7021451-1387-4CA6-816F-3879F97B5CBC}" type="slidenum">
              <a:rPr b="0" lang="en-US"/>
              <a:t>25</a:t>
            </a:fld>
            <a:endParaRPr lang="en-US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6">
    <p:bg>
      <p:bgPr>
        <a:solidFill>
          <a:srgbClr val="0A0A0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6729984"/>
            <a:ext cx="1015975" cy="128016"/>
          </a:xfrm>
          <a:prstGeom prst="rect">
            <a:avLst/>
          </a:prstGeom>
          <a:solidFill>
            <a:srgbClr val="27B7BB"/>
          </a:solidFill>
          <a:ln w="12700">
            <a:solidFill>
              <a:srgbClr val="27B7BB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1015975" y="6729984"/>
            <a:ext cx="1015975" cy="128016"/>
          </a:xfrm>
          <a:prstGeom prst="rect">
            <a:avLst/>
          </a:prstGeom>
          <a:solidFill>
            <a:srgbClr val="177FF1"/>
          </a:solidFill>
          <a:ln w="12700">
            <a:solidFill>
              <a:srgbClr val="177FF1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2031949" y="6729984"/>
            <a:ext cx="1015975" cy="128016"/>
          </a:xfrm>
          <a:prstGeom prst="rect">
            <a:avLst/>
          </a:prstGeom>
          <a:solidFill>
            <a:srgbClr val="ECB546"/>
          </a:solidFill>
          <a:ln w="12700">
            <a:solidFill>
              <a:srgbClr val="ECB546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3047924" y="6729984"/>
            <a:ext cx="1015975" cy="128016"/>
          </a:xfrm>
          <a:prstGeom prst="rect">
            <a:avLst/>
          </a:prstGeom>
          <a:solidFill>
            <a:srgbClr val="8794A3"/>
          </a:solidFill>
          <a:ln w="12700">
            <a:solidFill>
              <a:srgbClr val="8794A3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4063898" y="6729984"/>
            <a:ext cx="1015975" cy="128016"/>
          </a:xfrm>
          <a:prstGeom prst="rect">
            <a:avLst/>
          </a:prstGeom>
          <a:solidFill>
            <a:srgbClr val="FF0066"/>
          </a:solidFill>
          <a:ln w="12700">
            <a:solidFill>
              <a:srgbClr val="FF0066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5079873" y="6729984"/>
            <a:ext cx="1015975" cy="128016"/>
          </a:xfrm>
          <a:prstGeom prst="rect">
            <a:avLst/>
          </a:prstGeom>
          <a:solidFill>
            <a:srgbClr val="CC0053"/>
          </a:solidFill>
          <a:ln w="12700">
            <a:solidFill>
              <a:srgbClr val="CC0053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6095848" y="6729984"/>
            <a:ext cx="1015975" cy="128016"/>
          </a:xfrm>
          <a:prstGeom prst="rect">
            <a:avLst/>
          </a:prstGeom>
          <a:solidFill>
            <a:srgbClr val="7030A0"/>
          </a:solidFill>
          <a:ln w="12700">
            <a:solidFill>
              <a:srgbClr val="7030A0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7111822" y="6729984"/>
            <a:ext cx="1015975" cy="128016"/>
          </a:xfrm>
          <a:prstGeom prst="rect">
            <a:avLst/>
          </a:prstGeom>
          <a:solidFill>
            <a:srgbClr val="FFC000"/>
          </a:solidFill>
          <a:ln w="12700">
            <a:solidFill>
              <a:srgbClr val="FFC000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8127797" y="6729984"/>
            <a:ext cx="1015975" cy="128016"/>
          </a:xfrm>
          <a:prstGeom prst="rect">
            <a:avLst/>
          </a:prstGeom>
          <a:solidFill>
            <a:srgbClr val="3C59B6"/>
          </a:solidFill>
          <a:ln w="12700">
            <a:solidFill>
              <a:srgbClr val="3C59B6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9143771" y="6729984"/>
            <a:ext cx="1015975" cy="128016"/>
          </a:xfrm>
          <a:prstGeom prst="rect">
            <a:avLst/>
          </a:prstGeom>
          <a:solidFill>
            <a:srgbClr val="BB9DCB"/>
          </a:solidFill>
          <a:ln w="12700">
            <a:solidFill>
              <a:srgbClr val="BB9DCB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10159746" y="6729984"/>
            <a:ext cx="1015975" cy="128016"/>
          </a:xfrm>
          <a:prstGeom prst="rect">
            <a:avLst/>
          </a:prstGeom>
          <a:solidFill>
            <a:srgbClr val="519648"/>
          </a:solidFill>
          <a:ln w="12700">
            <a:solidFill>
              <a:srgbClr val="519648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11175721" y="6729984"/>
            <a:ext cx="1015975" cy="128016"/>
          </a:xfrm>
          <a:prstGeom prst="rect">
            <a:avLst/>
          </a:prstGeom>
          <a:solidFill>
            <a:srgbClr val="9AA0A8"/>
          </a:solidFill>
          <a:ln w="12700">
            <a:solidFill>
              <a:srgbClr val="9AA0A8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502920" y="2011680"/>
            <a:ext cx="1097280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200" b="1" spc="-300" kern="0" dirty="0">
                <a:solidFill>
                  <a:srgbClr val="FFFFF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DUALSENSES</a:t>
            </a:r>
            <a:endParaRPr lang="en-US" sz="8200" dirty="0"/>
          </a:p>
        </p:txBody>
      </p:sp>
      <p:sp>
        <p:nvSpPr>
          <p:cNvPr id="15" name="Text 13"/>
          <p:cNvSpPr/>
          <p:nvPr/>
        </p:nvSpPr>
        <p:spPr>
          <a:xfrm>
            <a:off x="530352" y="3291840"/>
            <a:ext cx="100584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dirty="0">
                <a:solidFill>
                  <a:srgbClr val="9AA0AB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Мгновенный результат. Долговременная разница.</a:t>
            </a:r>
            <a:endParaRPr lang="en-US" sz="2600" dirty="0"/>
          </a:p>
        </p:txBody>
      </p:sp>
      <p:sp>
        <p:nvSpPr>
          <p:cNvPr id="16" name="Shape 14"/>
          <p:cNvSpPr/>
          <p:nvPr/>
        </p:nvSpPr>
        <p:spPr>
          <a:xfrm>
            <a:off x="548640" y="4114800"/>
            <a:ext cx="1463040" cy="27432"/>
          </a:xfrm>
          <a:prstGeom prst="rect">
            <a:avLst/>
          </a:prstGeom>
          <a:solidFill>
            <a:srgbClr val="FF0066"/>
          </a:solidFill>
          <a:ln w="12700">
            <a:solidFill>
              <a:srgbClr val="FF0066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530352" y="4343400"/>
            <a:ext cx="5486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Спасибо.</a:t>
            </a:r>
            <a:endParaRPr lang="en-US" sz="1600" dirty="0"/>
          </a:p>
        </p:txBody>
      </p:sp>
      <p:sp>
        <p:nvSpPr>
          <p:cNvPr id="18" name="Text 16"/>
          <p:cNvSpPr/>
          <p:nvPr/>
        </p:nvSpPr>
        <p:spPr>
          <a:xfrm>
            <a:off x="530352" y="4892040"/>
            <a:ext cx="6400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800" kern="0" dirty="0">
                <a:solidFill>
                  <a:srgbClr val="9AA0AB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MLTP DISTRIBUTION · CYPRUS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777240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800" kern="0" dirty="0">
                <a:solidFill>
                  <a:srgbClr val="FF0066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НАВИГАЦИЯ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02920" y="1051560"/>
            <a:ext cx="100584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spc="-100" kern="0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5 направлений, 12 линий</a:t>
            </a:r>
            <a:endParaRPr lang="en-US" sz="4000" dirty="0"/>
          </a:p>
        </p:txBody>
      </p:sp>
      <p:sp>
        <p:nvSpPr>
          <p:cNvPr id="4" name="Text 2"/>
          <p:cNvSpPr/>
          <p:nvPr/>
        </p:nvSpPr>
        <p:spPr>
          <a:xfrm>
            <a:off x="530352" y="1874520"/>
            <a:ext cx="10789920" cy="365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25000"/>
              </a:lnSpc>
              <a:buNone/>
            </a:pPr>
            <a:r>
              <a:rPr lang="en-US" sz="120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Упрощённая навигация: клиент сначала находит свою потребность, затем линию.</a:t>
            </a:r>
            <a:endParaRPr lang="en-US" sz="1200" dirty="0"/>
          </a:p>
        </p:txBody>
      </p:sp>
      <p:sp>
        <p:nvSpPr>
          <p:cNvPr id="5" name="Shape 3"/>
          <p:cNvSpPr/>
          <p:nvPr/>
        </p:nvSpPr>
        <p:spPr>
          <a:xfrm>
            <a:off x="548640" y="2423160"/>
            <a:ext cx="2139696" cy="365760"/>
          </a:xfrm>
          <a:prstGeom prst="rect">
            <a:avLst/>
          </a:prstGeom>
          <a:solidFill>
            <a:srgbClr val="0A0A0F"/>
          </a:solidFill>
          <a:ln w="12700">
            <a:solidFill>
              <a:srgbClr val="0A0A0F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640080" y="2423160"/>
            <a:ext cx="1956816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spc="200" kern="0" dirty="0">
                <a:solidFill>
                  <a:srgbClr val="FFFFF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SCALP CARE</a:t>
            </a:r>
            <a:endParaRPr lang="en-US" sz="900" dirty="0"/>
          </a:p>
        </p:txBody>
      </p:sp>
      <p:sp>
        <p:nvSpPr>
          <p:cNvPr id="7" name="Shape 5"/>
          <p:cNvSpPr/>
          <p:nvPr/>
        </p:nvSpPr>
        <p:spPr>
          <a:xfrm>
            <a:off x="548640" y="2880360"/>
            <a:ext cx="2139696" cy="566928"/>
          </a:xfrm>
          <a:prstGeom prst="roundRect">
            <a:avLst>
              <a:gd name="adj" fmla="val 8065"/>
            </a:avLst>
          </a:prstGeom>
          <a:solidFill>
            <a:srgbClr val="FBFBFD"/>
          </a:solidFill>
          <a:ln w="9525">
            <a:solidFill>
              <a:srgbClr val="E7E9EE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548640" y="2880360"/>
            <a:ext cx="2139696" cy="45720"/>
          </a:xfrm>
          <a:prstGeom prst="rect">
            <a:avLst/>
          </a:prstGeom>
          <a:solidFill>
            <a:srgbClr val="27B7BB"/>
          </a:solidFill>
          <a:ln w="12700">
            <a:solidFill>
              <a:srgbClr val="27B7BB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676656" y="2926080"/>
            <a:ext cx="1883664" cy="5212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Scalp Specialist</a:t>
            </a:r>
            <a:endParaRPr lang="en-US" sz="1000" dirty="0"/>
          </a:p>
        </p:txBody>
      </p:sp>
      <p:sp>
        <p:nvSpPr>
          <p:cNvPr id="10" name="Shape 8"/>
          <p:cNvSpPr/>
          <p:nvPr/>
        </p:nvSpPr>
        <p:spPr>
          <a:xfrm>
            <a:off x="2807208" y="2423160"/>
            <a:ext cx="2139696" cy="365760"/>
          </a:xfrm>
          <a:prstGeom prst="rect">
            <a:avLst/>
          </a:prstGeom>
          <a:solidFill>
            <a:srgbClr val="0A0A0F"/>
          </a:solidFill>
          <a:ln w="12700">
            <a:solidFill>
              <a:srgbClr val="0A0A0F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2898648" y="2423160"/>
            <a:ext cx="1956816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spc="200" kern="0" dirty="0">
                <a:solidFill>
                  <a:srgbClr val="FFFFF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STRUCTURE OPTIMIZING</a:t>
            </a:r>
            <a:endParaRPr lang="en-US" sz="900" dirty="0"/>
          </a:p>
        </p:txBody>
      </p:sp>
      <p:sp>
        <p:nvSpPr>
          <p:cNvPr id="12" name="Shape 10"/>
          <p:cNvSpPr/>
          <p:nvPr/>
        </p:nvSpPr>
        <p:spPr>
          <a:xfrm>
            <a:off x="2807208" y="2880360"/>
            <a:ext cx="2139696" cy="566928"/>
          </a:xfrm>
          <a:prstGeom prst="roundRect">
            <a:avLst>
              <a:gd name="adj" fmla="val 8065"/>
            </a:avLst>
          </a:prstGeom>
          <a:solidFill>
            <a:srgbClr val="FBFBFD"/>
          </a:solidFill>
          <a:ln w="9525">
            <a:solidFill>
              <a:srgbClr val="E7E9EE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2807208" y="2880360"/>
            <a:ext cx="2139696" cy="45720"/>
          </a:xfrm>
          <a:prstGeom prst="rect">
            <a:avLst/>
          </a:prstGeom>
          <a:solidFill>
            <a:srgbClr val="177FF1"/>
          </a:solidFill>
          <a:ln w="12700">
            <a:solidFill>
              <a:srgbClr val="177FF1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2935224" y="2926080"/>
            <a:ext cx="1883664" cy="5212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Pure Hydration  НОВОЕ</a:t>
            </a:r>
            <a:endParaRPr lang="en-US" sz="1000" dirty="0"/>
          </a:p>
        </p:txBody>
      </p:sp>
      <p:sp>
        <p:nvSpPr>
          <p:cNvPr id="15" name="Shape 13"/>
          <p:cNvSpPr/>
          <p:nvPr/>
        </p:nvSpPr>
        <p:spPr>
          <a:xfrm>
            <a:off x="2807208" y="3520440"/>
            <a:ext cx="2139696" cy="566928"/>
          </a:xfrm>
          <a:prstGeom prst="roundRect">
            <a:avLst>
              <a:gd name="adj" fmla="val 8065"/>
            </a:avLst>
          </a:prstGeom>
          <a:solidFill>
            <a:srgbClr val="FBFBFD"/>
          </a:solidFill>
          <a:ln w="9525">
            <a:solidFill>
              <a:srgbClr val="E7E9EE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2807208" y="3520440"/>
            <a:ext cx="2139696" cy="45720"/>
          </a:xfrm>
          <a:prstGeom prst="rect">
            <a:avLst/>
          </a:prstGeom>
          <a:solidFill>
            <a:srgbClr val="ECB546"/>
          </a:solidFill>
          <a:ln w="12700">
            <a:solidFill>
              <a:srgbClr val="ECB546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2935224" y="3566160"/>
            <a:ext cx="1883664" cy="5212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Rich Repair</a:t>
            </a:r>
            <a:endParaRPr lang="en-US" sz="1000" dirty="0"/>
          </a:p>
        </p:txBody>
      </p:sp>
      <p:sp>
        <p:nvSpPr>
          <p:cNvPr id="18" name="Shape 16"/>
          <p:cNvSpPr/>
          <p:nvPr/>
        </p:nvSpPr>
        <p:spPr>
          <a:xfrm>
            <a:off x="2807208" y="4160520"/>
            <a:ext cx="2139696" cy="566928"/>
          </a:xfrm>
          <a:prstGeom prst="roundRect">
            <a:avLst>
              <a:gd name="adj" fmla="val 8065"/>
            </a:avLst>
          </a:prstGeom>
          <a:solidFill>
            <a:srgbClr val="FBFBFD"/>
          </a:solidFill>
          <a:ln w="9525">
            <a:solidFill>
              <a:srgbClr val="E7E9EE"/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2807208" y="4160520"/>
            <a:ext cx="2139696" cy="45720"/>
          </a:xfrm>
          <a:prstGeom prst="rect">
            <a:avLst/>
          </a:prstGeom>
          <a:solidFill>
            <a:srgbClr val="8794A3"/>
          </a:solidFill>
          <a:ln w="12700">
            <a:solidFill>
              <a:srgbClr val="8794A3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2935224" y="4206240"/>
            <a:ext cx="1883664" cy="5212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Bond Pro</a:t>
            </a:r>
            <a:endParaRPr lang="en-US" sz="1000" dirty="0"/>
          </a:p>
        </p:txBody>
      </p:sp>
      <p:sp>
        <p:nvSpPr>
          <p:cNvPr id="21" name="Shape 19"/>
          <p:cNvSpPr/>
          <p:nvPr/>
        </p:nvSpPr>
        <p:spPr>
          <a:xfrm>
            <a:off x="5065776" y="2423160"/>
            <a:ext cx="2139696" cy="365760"/>
          </a:xfrm>
          <a:prstGeom prst="rect">
            <a:avLst/>
          </a:prstGeom>
          <a:solidFill>
            <a:srgbClr val="0A0A0F"/>
          </a:solidFill>
          <a:ln w="12700">
            <a:solidFill>
              <a:srgbClr val="0A0A0F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5157216" y="2423160"/>
            <a:ext cx="1956816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spc="200" kern="0" dirty="0">
                <a:solidFill>
                  <a:srgbClr val="FFFFF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COLOR CARE</a:t>
            </a:r>
            <a:endParaRPr lang="en-US" sz="900" dirty="0"/>
          </a:p>
        </p:txBody>
      </p:sp>
      <p:sp>
        <p:nvSpPr>
          <p:cNvPr id="23" name="Shape 21"/>
          <p:cNvSpPr/>
          <p:nvPr/>
        </p:nvSpPr>
        <p:spPr>
          <a:xfrm>
            <a:off x="5065776" y="2880360"/>
            <a:ext cx="2139696" cy="566928"/>
          </a:xfrm>
          <a:prstGeom prst="roundRect">
            <a:avLst>
              <a:gd name="adj" fmla="val 8065"/>
            </a:avLst>
          </a:prstGeom>
          <a:solidFill>
            <a:srgbClr val="FBFBFD"/>
          </a:solidFill>
          <a:ln w="9525">
            <a:solidFill>
              <a:srgbClr val="E7E9EE"/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5065776" y="2880360"/>
            <a:ext cx="2139696" cy="45720"/>
          </a:xfrm>
          <a:prstGeom prst="rect">
            <a:avLst/>
          </a:prstGeom>
          <a:solidFill>
            <a:srgbClr val="FF0066"/>
          </a:solidFill>
          <a:ln w="12700">
            <a:solidFill>
              <a:srgbClr val="FF0066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5193792" y="2926080"/>
            <a:ext cx="1883664" cy="5212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Color</a:t>
            </a:r>
            <a:endParaRPr lang="en-US" sz="1000" dirty="0"/>
          </a:p>
        </p:txBody>
      </p:sp>
      <p:sp>
        <p:nvSpPr>
          <p:cNvPr id="26" name="Shape 24"/>
          <p:cNvSpPr/>
          <p:nvPr/>
        </p:nvSpPr>
        <p:spPr>
          <a:xfrm>
            <a:off x="5065776" y="3520440"/>
            <a:ext cx="2139696" cy="566928"/>
          </a:xfrm>
          <a:prstGeom prst="roundRect">
            <a:avLst>
              <a:gd name="adj" fmla="val 8065"/>
            </a:avLst>
          </a:prstGeom>
          <a:solidFill>
            <a:srgbClr val="FBFBFD"/>
          </a:solidFill>
          <a:ln w="9525">
            <a:solidFill>
              <a:srgbClr val="E7E9EE"/>
            </a:solidFill>
            <a:prstDash val="solid"/>
          </a:ln>
        </p:spPr>
      </p:sp>
      <p:sp>
        <p:nvSpPr>
          <p:cNvPr id="27" name="Shape 25"/>
          <p:cNvSpPr/>
          <p:nvPr/>
        </p:nvSpPr>
        <p:spPr>
          <a:xfrm>
            <a:off x="5065776" y="3520440"/>
            <a:ext cx="2139696" cy="45720"/>
          </a:xfrm>
          <a:prstGeom prst="rect">
            <a:avLst/>
          </a:prstGeom>
          <a:solidFill>
            <a:srgbClr val="CC0053"/>
          </a:solidFill>
          <a:ln w="12700">
            <a:solidFill>
              <a:srgbClr val="CC0053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5193792" y="3566160"/>
            <a:ext cx="1883664" cy="5212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Color Extra Rich</a:t>
            </a:r>
            <a:endParaRPr lang="en-US" sz="1000" dirty="0"/>
          </a:p>
        </p:txBody>
      </p:sp>
      <p:sp>
        <p:nvSpPr>
          <p:cNvPr id="29" name="Shape 27"/>
          <p:cNvSpPr/>
          <p:nvPr/>
        </p:nvSpPr>
        <p:spPr>
          <a:xfrm>
            <a:off x="5065776" y="4160520"/>
            <a:ext cx="2139696" cy="566928"/>
          </a:xfrm>
          <a:prstGeom prst="roundRect">
            <a:avLst>
              <a:gd name="adj" fmla="val 8065"/>
            </a:avLst>
          </a:prstGeom>
          <a:solidFill>
            <a:srgbClr val="FBFBFD"/>
          </a:solidFill>
          <a:ln w="9525">
            <a:solidFill>
              <a:srgbClr val="E7E9EE"/>
            </a:solidFill>
            <a:prstDash val="solid"/>
          </a:ln>
        </p:spPr>
      </p:sp>
      <p:sp>
        <p:nvSpPr>
          <p:cNvPr id="30" name="Shape 28"/>
          <p:cNvSpPr/>
          <p:nvPr/>
        </p:nvSpPr>
        <p:spPr>
          <a:xfrm>
            <a:off x="5065776" y="4160520"/>
            <a:ext cx="2139696" cy="45720"/>
          </a:xfrm>
          <a:prstGeom prst="rect">
            <a:avLst/>
          </a:prstGeom>
          <a:solidFill>
            <a:srgbClr val="7030A0"/>
          </a:solidFill>
          <a:ln w="12700">
            <a:solidFill>
              <a:srgbClr val="7030A0"/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5193792" y="4206240"/>
            <a:ext cx="1883664" cy="5212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Blondes &amp; Highlights</a:t>
            </a:r>
            <a:endParaRPr lang="en-US" sz="1000" dirty="0"/>
          </a:p>
        </p:txBody>
      </p:sp>
      <p:sp>
        <p:nvSpPr>
          <p:cNvPr id="32" name="Shape 30"/>
          <p:cNvSpPr/>
          <p:nvPr/>
        </p:nvSpPr>
        <p:spPr>
          <a:xfrm>
            <a:off x="5065776" y="4800600"/>
            <a:ext cx="2139696" cy="566928"/>
          </a:xfrm>
          <a:prstGeom prst="roundRect">
            <a:avLst>
              <a:gd name="adj" fmla="val 8065"/>
            </a:avLst>
          </a:prstGeom>
          <a:solidFill>
            <a:srgbClr val="FBFBFD"/>
          </a:solidFill>
          <a:ln w="9525">
            <a:solidFill>
              <a:srgbClr val="E7E9EE"/>
            </a:solidFill>
            <a:prstDash val="solid"/>
          </a:ln>
        </p:spPr>
      </p:sp>
      <p:sp>
        <p:nvSpPr>
          <p:cNvPr id="33" name="Shape 31"/>
          <p:cNvSpPr/>
          <p:nvPr/>
        </p:nvSpPr>
        <p:spPr>
          <a:xfrm>
            <a:off x="5065776" y="4800600"/>
            <a:ext cx="2139696" cy="45720"/>
          </a:xfrm>
          <a:prstGeom prst="rect">
            <a:avLst/>
          </a:prstGeom>
          <a:solidFill>
            <a:srgbClr val="FFC000"/>
          </a:solidFill>
          <a:ln w="12700">
            <a:solidFill>
              <a:srgbClr val="FFC000"/>
            </a:solidFill>
            <a:prstDash val="solid"/>
          </a:ln>
        </p:spPr>
      </p:sp>
      <p:sp>
        <p:nvSpPr>
          <p:cNvPr id="34" name="Text 32"/>
          <p:cNvSpPr/>
          <p:nvPr/>
        </p:nvSpPr>
        <p:spPr>
          <a:xfrm>
            <a:off x="5193792" y="4846320"/>
            <a:ext cx="1883664" cy="5212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Sun Reflects</a:t>
            </a:r>
            <a:endParaRPr lang="en-US" sz="1000" dirty="0"/>
          </a:p>
        </p:txBody>
      </p:sp>
      <p:sp>
        <p:nvSpPr>
          <p:cNvPr id="35" name="Shape 33"/>
          <p:cNvSpPr/>
          <p:nvPr/>
        </p:nvSpPr>
        <p:spPr>
          <a:xfrm>
            <a:off x="7324344" y="2423160"/>
            <a:ext cx="2139696" cy="365760"/>
          </a:xfrm>
          <a:prstGeom prst="rect">
            <a:avLst/>
          </a:prstGeom>
          <a:solidFill>
            <a:srgbClr val="0A0A0F"/>
          </a:solidFill>
          <a:ln w="12700">
            <a:solidFill>
              <a:srgbClr val="0A0A0F"/>
            </a:solidFill>
            <a:prstDash val="solid"/>
          </a:ln>
        </p:spPr>
      </p:sp>
      <p:sp>
        <p:nvSpPr>
          <p:cNvPr id="36" name="Text 34"/>
          <p:cNvSpPr/>
          <p:nvPr/>
        </p:nvSpPr>
        <p:spPr>
          <a:xfrm>
            <a:off x="7415784" y="2423160"/>
            <a:ext cx="1956816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spc="200" kern="0" dirty="0">
                <a:solidFill>
                  <a:srgbClr val="FFFFF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STYLE SUPPORT</a:t>
            </a:r>
            <a:endParaRPr lang="en-US" sz="900" dirty="0"/>
          </a:p>
        </p:txBody>
      </p:sp>
      <p:sp>
        <p:nvSpPr>
          <p:cNvPr id="37" name="Shape 35"/>
          <p:cNvSpPr/>
          <p:nvPr/>
        </p:nvSpPr>
        <p:spPr>
          <a:xfrm>
            <a:off x="7324344" y="2880360"/>
            <a:ext cx="2139696" cy="566928"/>
          </a:xfrm>
          <a:prstGeom prst="roundRect">
            <a:avLst>
              <a:gd name="adj" fmla="val 8065"/>
            </a:avLst>
          </a:prstGeom>
          <a:solidFill>
            <a:srgbClr val="FBFBFD"/>
          </a:solidFill>
          <a:ln w="9525">
            <a:solidFill>
              <a:srgbClr val="E7E9EE"/>
            </a:solidFill>
            <a:prstDash val="solid"/>
          </a:ln>
        </p:spPr>
      </p:sp>
      <p:sp>
        <p:nvSpPr>
          <p:cNvPr id="38" name="Shape 36"/>
          <p:cNvSpPr/>
          <p:nvPr/>
        </p:nvSpPr>
        <p:spPr>
          <a:xfrm>
            <a:off x="7324344" y="2880360"/>
            <a:ext cx="2139696" cy="45720"/>
          </a:xfrm>
          <a:prstGeom prst="rect">
            <a:avLst/>
          </a:prstGeom>
          <a:solidFill>
            <a:srgbClr val="3C59B6"/>
          </a:solidFill>
          <a:ln w="12700">
            <a:solidFill>
              <a:srgbClr val="3C59B6"/>
            </a:solidFill>
            <a:prstDash val="solid"/>
          </a:ln>
        </p:spPr>
      </p:sp>
      <p:sp>
        <p:nvSpPr>
          <p:cNvPr id="39" name="Text 37"/>
          <p:cNvSpPr/>
          <p:nvPr/>
        </p:nvSpPr>
        <p:spPr>
          <a:xfrm>
            <a:off x="7452360" y="2926080"/>
            <a:ext cx="1883664" cy="5212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Ultra Volume</a:t>
            </a:r>
            <a:endParaRPr lang="en-US" sz="1000" dirty="0"/>
          </a:p>
        </p:txBody>
      </p:sp>
      <p:sp>
        <p:nvSpPr>
          <p:cNvPr id="40" name="Shape 38"/>
          <p:cNvSpPr/>
          <p:nvPr/>
        </p:nvSpPr>
        <p:spPr>
          <a:xfrm>
            <a:off x="7324344" y="3520440"/>
            <a:ext cx="2139696" cy="566928"/>
          </a:xfrm>
          <a:prstGeom prst="roundRect">
            <a:avLst>
              <a:gd name="adj" fmla="val 8065"/>
            </a:avLst>
          </a:prstGeom>
          <a:solidFill>
            <a:srgbClr val="FBFBFD"/>
          </a:solidFill>
          <a:ln w="9525">
            <a:solidFill>
              <a:srgbClr val="E7E9EE"/>
            </a:solidFill>
            <a:prstDash val="solid"/>
          </a:ln>
        </p:spPr>
      </p:sp>
      <p:sp>
        <p:nvSpPr>
          <p:cNvPr id="41" name="Shape 39"/>
          <p:cNvSpPr/>
          <p:nvPr/>
        </p:nvSpPr>
        <p:spPr>
          <a:xfrm>
            <a:off x="7324344" y="3520440"/>
            <a:ext cx="2139696" cy="45720"/>
          </a:xfrm>
          <a:prstGeom prst="rect">
            <a:avLst/>
          </a:prstGeom>
          <a:solidFill>
            <a:srgbClr val="BB9DCB"/>
          </a:solidFill>
          <a:ln w="12700">
            <a:solidFill>
              <a:srgbClr val="BB9DCB"/>
            </a:solidFill>
            <a:prstDash val="solid"/>
          </a:ln>
        </p:spPr>
      </p:sp>
      <p:sp>
        <p:nvSpPr>
          <p:cNvPr id="42" name="Text 40"/>
          <p:cNvSpPr/>
          <p:nvPr/>
        </p:nvSpPr>
        <p:spPr>
          <a:xfrm>
            <a:off x="7452360" y="3566160"/>
            <a:ext cx="1883664" cy="5212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Just Smooth</a:t>
            </a:r>
            <a:endParaRPr lang="en-US" sz="1000" dirty="0"/>
          </a:p>
        </p:txBody>
      </p:sp>
      <p:sp>
        <p:nvSpPr>
          <p:cNvPr id="43" name="Shape 41"/>
          <p:cNvSpPr/>
          <p:nvPr/>
        </p:nvSpPr>
        <p:spPr>
          <a:xfrm>
            <a:off x="7324344" y="4160520"/>
            <a:ext cx="2139696" cy="566928"/>
          </a:xfrm>
          <a:prstGeom prst="roundRect">
            <a:avLst>
              <a:gd name="adj" fmla="val 8065"/>
            </a:avLst>
          </a:prstGeom>
          <a:solidFill>
            <a:srgbClr val="FBFBFD"/>
          </a:solidFill>
          <a:ln w="9525">
            <a:solidFill>
              <a:srgbClr val="E7E9EE"/>
            </a:solidFill>
            <a:prstDash val="solid"/>
          </a:ln>
        </p:spPr>
      </p:sp>
      <p:sp>
        <p:nvSpPr>
          <p:cNvPr id="44" name="Shape 42"/>
          <p:cNvSpPr/>
          <p:nvPr/>
        </p:nvSpPr>
        <p:spPr>
          <a:xfrm>
            <a:off x="7324344" y="4160520"/>
            <a:ext cx="2139696" cy="45720"/>
          </a:xfrm>
          <a:prstGeom prst="rect">
            <a:avLst/>
          </a:prstGeom>
          <a:solidFill>
            <a:srgbClr val="519648"/>
          </a:solidFill>
          <a:ln w="12700">
            <a:solidFill>
              <a:srgbClr val="519648"/>
            </a:solidFill>
            <a:prstDash val="solid"/>
          </a:ln>
        </p:spPr>
      </p:sp>
      <p:sp>
        <p:nvSpPr>
          <p:cNvPr id="45" name="Text 43"/>
          <p:cNvSpPr/>
          <p:nvPr/>
        </p:nvSpPr>
        <p:spPr>
          <a:xfrm>
            <a:off x="7452360" y="4206240"/>
            <a:ext cx="1883664" cy="5212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Curls &amp; Waves</a:t>
            </a:r>
            <a:endParaRPr lang="en-US" sz="1000" dirty="0"/>
          </a:p>
        </p:txBody>
      </p:sp>
      <p:sp>
        <p:nvSpPr>
          <p:cNvPr id="46" name="Shape 44"/>
          <p:cNvSpPr/>
          <p:nvPr/>
        </p:nvSpPr>
        <p:spPr>
          <a:xfrm>
            <a:off x="9582912" y="2423160"/>
            <a:ext cx="2139696" cy="365760"/>
          </a:xfrm>
          <a:prstGeom prst="rect">
            <a:avLst/>
          </a:prstGeom>
          <a:solidFill>
            <a:srgbClr val="0A0A0F"/>
          </a:solidFill>
          <a:ln w="12700">
            <a:solidFill>
              <a:srgbClr val="0A0A0F"/>
            </a:solidFill>
            <a:prstDash val="solid"/>
          </a:ln>
        </p:spPr>
      </p:sp>
      <p:sp>
        <p:nvSpPr>
          <p:cNvPr id="47" name="Text 45"/>
          <p:cNvSpPr/>
          <p:nvPr/>
        </p:nvSpPr>
        <p:spPr>
          <a:xfrm>
            <a:off x="9674352" y="2423160"/>
            <a:ext cx="1956816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spc="200" kern="0" dirty="0">
                <a:solidFill>
                  <a:srgbClr val="FFFFF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MEN'S CARE</a:t>
            </a:r>
            <a:endParaRPr lang="en-US" sz="900" dirty="0"/>
          </a:p>
        </p:txBody>
      </p:sp>
      <p:sp>
        <p:nvSpPr>
          <p:cNvPr id="48" name="Shape 46"/>
          <p:cNvSpPr/>
          <p:nvPr/>
        </p:nvSpPr>
        <p:spPr>
          <a:xfrm>
            <a:off x="9582912" y="2880360"/>
            <a:ext cx="2139696" cy="566928"/>
          </a:xfrm>
          <a:prstGeom prst="roundRect">
            <a:avLst>
              <a:gd name="adj" fmla="val 8065"/>
            </a:avLst>
          </a:prstGeom>
          <a:solidFill>
            <a:srgbClr val="FBFBFD"/>
          </a:solidFill>
          <a:ln w="9525">
            <a:solidFill>
              <a:srgbClr val="E7E9EE"/>
            </a:solidFill>
            <a:prstDash val="solid"/>
          </a:ln>
        </p:spPr>
      </p:sp>
      <p:sp>
        <p:nvSpPr>
          <p:cNvPr id="49" name="Shape 47"/>
          <p:cNvSpPr/>
          <p:nvPr/>
        </p:nvSpPr>
        <p:spPr>
          <a:xfrm>
            <a:off x="9582912" y="2880360"/>
            <a:ext cx="2139696" cy="45720"/>
          </a:xfrm>
          <a:prstGeom prst="rect">
            <a:avLst/>
          </a:prstGeom>
          <a:solidFill>
            <a:srgbClr val="9AA0A8"/>
          </a:solidFill>
          <a:ln w="12700">
            <a:solidFill>
              <a:srgbClr val="9AA0A8"/>
            </a:solidFill>
            <a:prstDash val="solid"/>
          </a:ln>
        </p:spPr>
      </p:sp>
      <p:sp>
        <p:nvSpPr>
          <p:cNvPr id="50" name="Text 48"/>
          <p:cNvSpPr/>
          <p:nvPr/>
        </p:nvSpPr>
        <p:spPr>
          <a:xfrm>
            <a:off x="9710928" y="2926080"/>
            <a:ext cx="1883664" cy="5212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Men</a:t>
            </a:r>
            <a:endParaRPr lang="en-US" sz="1000" dirty="0"/>
          </a:p>
        </p:txBody>
      </p:sp>
      <p:sp>
        <p:nvSpPr>
          <p:cNvPr id="51" name="Shape 49"/>
          <p:cNvSpPr/>
          <p:nvPr/>
        </p:nvSpPr>
        <p:spPr>
          <a:xfrm>
            <a:off x="548640" y="5532120"/>
            <a:ext cx="11091672" cy="658368"/>
          </a:xfrm>
          <a:prstGeom prst="roundRect">
            <a:avLst>
              <a:gd name="adj" fmla="val 6944"/>
            </a:avLst>
          </a:prstGeom>
          <a:solidFill>
            <a:srgbClr val="F7F8FA"/>
          </a:solidFill>
          <a:ln w="9525">
            <a:solidFill>
              <a:srgbClr val="F7F8FA"/>
            </a:solidFill>
            <a:prstDash val="solid"/>
          </a:ln>
        </p:spPr>
      </p:sp>
      <p:sp>
        <p:nvSpPr>
          <p:cNvPr id="52" name="Text 50"/>
          <p:cNvSpPr/>
          <p:nvPr/>
        </p:nvSpPr>
        <p:spPr>
          <a:xfrm>
            <a:off x="777240" y="5532120"/>
            <a:ext cx="1060704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200" kern="0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ДВЕ ТЕХНОЛОГИИ ВО ВСЕЙ ЛИНЕЙКЕ:  </a:t>
            </a:r>
            <a:pPr indent="0" marL="0">
              <a:buNone/>
            </a:pPr>
            <a:r>
              <a:rPr lang="en-US" sz="1050" b="1" dirty="0">
                <a:solidFill>
                  <a:srgbClr val="FF0066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microPROtec complex </a:t>
            </a:r>
            <a:pPr indent="0" marL="0">
              <a:buNone/>
            </a:pPr>
            <a:r>
              <a:rPr lang="en-US" sz="100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во всех продуктах  ·  </a:t>
            </a:r>
            <a:pPr indent="0" marL="0">
              <a:buNone/>
            </a:pPr>
            <a:r>
              <a:rPr lang="en-US" sz="1050" b="1" dirty="0">
                <a:solidFill>
                  <a:srgbClr val="FF0066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FadeStop Formula </a:t>
            </a:r>
            <a:pPr indent="0" marL="0">
              <a:buNone/>
            </a:pPr>
            <a:r>
              <a:rPr lang="en-US" sz="100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во всех шампунях</a:t>
            </a:r>
            <a:endParaRPr lang="en-US" sz="10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38560" y="6656832"/>
            <a:ext cx="54864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900">
                <a:solidFill>
                  <a:srgbClr val="9AA0AB"/>
                </a:solidFill>
                <a:latin typeface="Helvetica Neue"/>
                <a:ea typeface="Helvetica Neue"/>
                <a:cs typeface="Helvetica Neue"/>
              </a:defRPr>
            </a:lvl1pPr>
          </a:lstStyle>
          <a:p>
            <a:pPr algn="r"/>
            <a:fld id="{F7021451-1387-4CA6-816F-3879F97B5CBC}" type="slidenum">
              <a:rPr b="0" lang="en-US"/>
              <a:t>3</a:t>
            </a:fld>
            <a:endParaRPr 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777240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800" kern="0" dirty="0">
                <a:solidFill>
                  <a:srgbClr val="FF0066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ТЕХНОЛОГИЯ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02920" y="1051560"/>
            <a:ext cx="105156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600" b="1" spc="-100" kern="0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Две технологии, объединяющие линейку</a:t>
            </a:r>
            <a:endParaRPr lang="en-US" sz="3600" dirty="0"/>
          </a:p>
        </p:txBody>
      </p:sp>
      <p:sp>
        <p:nvSpPr>
          <p:cNvPr id="4" name="Shape 2"/>
          <p:cNvSpPr/>
          <p:nvPr/>
        </p:nvSpPr>
        <p:spPr>
          <a:xfrm>
            <a:off x="548640" y="2103120"/>
            <a:ext cx="5440680" cy="2148840"/>
          </a:xfrm>
          <a:prstGeom prst="roundRect">
            <a:avLst>
              <a:gd name="adj" fmla="val 2128"/>
            </a:avLst>
          </a:prstGeom>
          <a:solidFill>
            <a:srgbClr val="FBFBFD"/>
          </a:solidFill>
          <a:ln w="9525">
            <a:solidFill>
              <a:srgbClr val="E7E9EE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548640" y="2103120"/>
            <a:ext cx="5440680" cy="64008"/>
          </a:xfrm>
          <a:prstGeom prst="rect">
            <a:avLst/>
          </a:prstGeom>
          <a:solidFill>
            <a:srgbClr val="FF0066"/>
          </a:solidFill>
          <a:ln w="12700">
            <a:solidFill>
              <a:srgbClr val="FF0066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822960" y="2331720"/>
            <a:ext cx="493776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microPROtec complex</a:t>
            </a:r>
            <a:endParaRPr lang="en-US" sz="2200" dirty="0"/>
          </a:p>
        </p:txBody>
      </p:sp>
      <p:sp>
        <p:nvSpPr>
          <p:cNvPr id="7" name="Text 5"/>
          <p:cNvSpPr/>
          <p:nvPr/>
        </p:nvSpPr>
        <p:spPr>
          <a:xfrm>
            <a:off x="822960" y="2834640"/>
            <a:ext cx="4937760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25000"/>
              </a:lnSpc>
              <a:buNone/>
            </a:pPr>
            <a:r>
              <a:rPr lang="en-US" sz="110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Система доставки активных веществ. Распределяет активные компоненты быстро и равномерно по всей длине волоса, поэтому результат виден и ощутим с первого применения — и одновременно защищает от вымывания цвета.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6199632" y="2103120"/>
            <a:ext cx="5440680" cy="2148840"/>
          </a:xfrm>
          <a:prstGeom prst="roundRect">
            <a:avLst>
              <a:gd name="adj" fmla="val 2128"/>
            </a:avLst>
          </a:prstGeom>
          <a:solidFill>
            <a:srgbClr val="FBFBFD"/>
          </a:solidFill>
          <a:ln w="9525">
            <a:solidFill>
              <a:srgbClr val="E7E9EE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6199632" y="2103120"/>
            <a:ext cx="5440680" cy="64008"/>
          </a:xfrm>
          <a:prstGeom prst="rect">
            <a:avLst/>
          </a:prstGeom>
          <a:solidFill>
            <a:srgbClr val="8794A3"/>
          </a:solidFill>
          <a:ln w="12700">
            <a:solidFill>
              <a:srgbClr val="8794A3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473952" y="2331720"/>
            <a:ext cx="493776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FadeStop Formula</a:t>
            </a:r>
            <a:endParaRPr lang="en-US" sz="2200" dirty="0"/>
          </a:p>
        </p:txBody>
      </p:sp>
      <p:sp>
        <p:nvSpPr>
          <p:cNvPr id="11" name="Text 9"/>
          <p:cNvSpPr/>
          <p:nvPr/>
        </p:nvSpPr>
        <p:spPr>
          <a:xfrm>
            <a:off x="6473952" y="2834640"/>
            <a:ext cx="4937760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25000"/>
              </a:lnSpc>
              <a:buNone/>
            </a:pPr>
            <a:r>
              <a:rPr lang="en-US" sz="110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Во всех шампунях Dualsenses. Активно защищает от вымывания цвета при каждом мытье — даже в линиях, не предназначенных специально для окрашенных волос. Окрашенный волос дольше сохраняет насыщенность и блеск.</a:t>
            </a:r>
            <a:endParaRPr lang="en-US" sz="1100" dirty="0"/>
          </a:p>
        </p:txBody>
      </p:sp>
      <p:sp>
        <p:nvSpPr>
          <p:cNvPr id="12" name="Shape 10"/>
          <p:cNvSpPr/>
          <p:nvPr/>
        </p:nvSpPr>
        <p:spPr>
          <a:xfrm>
            <a:off x="548640" y="4526280"/>
            <a:ext cx="11091672" cy="1600200"/>
          </a:xfrm>
          <a:prstGeom prst="roundRect">
            <a:avLst>
              <a:gd name="adj" fmla="val 2857"/>
            </a:avLst>
          </a:prstGeom>
          <a:solidFill>
            <a:srgbClr val="F7F8FA"/>
          </a:solidFill>
          <a:ln w="9525">
            <a:solidFill>
              <a:srgbClr val="F7F8FA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822960" y="470916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spc="500" kern="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ЧТО ЭТО ЗНАЧИТ ДЛЯ КЛИЕНТА</a:t>
            </a:r>
            <a:endParaRPr lang="en-US" sz="950" dirty="0"/>
          </a:p>
        </p:txBody>
      </p:sp>
      <p:sp>
        <p:nvSpPr>
          <p:cNvPr id="14" name="Shape 12"/>
          <p:cNvSpPr/>
          <p:nvPr/>
        </p:nvSpPr>
        <p:spPr>
          <a:xfrm>
            <a:off x="868680" y="5138928"/>
            <a:ext cx="109728" cy="109728"/>
          </a:xfrm>
          <a:prstGeom prst="ellipse">
            <a:avLst/>
          </a:prstGeom>
          <a:solidFill>
            <a:srgbClr val="FF0066"/>
          </a:solidFill>
          <a:ln w="12700">
            <a:solidFill>
              <a:srgbClr val="FF0066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1115568" y="5029200"/>
            <a:ext cx="10241280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Какую бы линию он ни выбрал, его цвет защищён.</a:t>
            </a:r>
            <a:endParaRPr lang="en-US" sz="1100" dirty="0"/>
          </a:p>
        </p:txBody>
      </p:sp>
      <p:sp>
        <p:nvSpPr>
          <p:cNvPr id="16" name="Shape 14"/>
          <p:cNvSpPr/>
          <p:nvPr/>
        </p:nvSpPr>
        <p:spPr>
          <a:xfrm>
            <a:off x="868680" y="5449824"/>
            <a:ext cx="109728" cy="109728"/>
          </a:xfrm>
          <a:prstGeom prst="ellipse">
            <a:avLst/>
          </a:prstGeom>
          <a:solidFill>
            <a:srgbClr val="FF0066"/>
          </a:solidFill>
          <a:ln w="12700">
            <a:solidFill>
              <a:srgbClr val="FF0066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1115568" y="5340096"/>
            <a:ext cx="10241280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Результат виден сразу — не нужно ждать неделями.</a:t>
            </a:r>
            <a:endParaRPr lang="en-US" sz="1100" dirty="0"/>
          </a:p>
        </p:txBody>
      </p:sp>
      <p:sp>
        <p:nvSpPr>
          <p:cNvPr id="18" name="Shape 16"/>
          <p:cNvSpPr/>
          <p:nvPr/>
        </p:nvSpPr>
        <p:spPr>
          <a:xfrm>
            <a:off x="868680" y="5760720"/>
            <a:ext cx="109728" cy="109728"/>
          </a:xfrm>
          <a:prstGeom prst="ellipse">
            <a:avLst/>
          </a:prstGeom>
          <a:solidFill>
            <a:srgbClr val="FF0066"/>
          </a:solidFill>
          <a:ln w="12700">
            <a:solidFill>
              <a:srgbClr val="FF0066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1115568" y="5650992"/>
            <a:ext cx="10241280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Линии сочетаются между собой без конфликта.</a:t>
            </a:r>
            <a:endParaRPr lang="en-US" sz="1100" dirty="0"/>
          </a:p>
        </p:txBody>
      </p:sp>
      <p:sp>
        <p:nvSpPr>
          <p:cNvPr id="20" name="Text 18"/>
          <p:cNvSpPr/>
          <p:nvPr/>
        </p:nvSpPr>
        <p:spPr>
          <a:xfrm>
            <a:off x="548640" y="6355080"/>
            <a:ext cx="1051560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i="1" dirty="0">
                <a:solidFill>
                  <a:srgbClr val="9AA0AB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* Исключения из FadeStop: Blondes &amp; Highlights Purple Toning Shampoo и Scalp Specialist Sensitive Foam Shampoo.</a:t>
            </a:r>
            <a:endParaRPr lang="en-US" sz="7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38560" y="6656832"/>
            <a:ext cx="54864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900">
                <a:solidFill>
                  <a:srgbClr val="9AA0AB"/>
                </a:solidFill>
                <a:latin typeface="Helvetica Neue"/>
                <a:ea typeface="Helvetica Neue"/>
                <a:cs typeface="Helvetica Neue"/>
              </a:defRPr>
            </a:lvl1pPr>
          </a:lstStyle>
          <a:p>
            <a:pPr algn="r"/>
            <a:fld id="{F7021451-1387-4CA6-816F-3879F97B5CBC}" type="slidenum">
              <a:rPr b="0" lang="en-US"/>
              <a:t>4</a:t>
            </a:fld>
            <a:endParaRPr 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777240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800" kern="0" dirty="0">
                <a:solidFill>
                  <a:srgbClr val="FF0066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ТЕХНОЛОГИЯ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02920" y="1051560"/>
            <a:ext cx="100584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spc="-100" kern="0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Активный компонент каждой линии</a:t>
            </a:r>
            <a:endParaRPr lang="en-US" sz="4000" dirty="0"/>
          </a:p>
        </p:txBody>
      </p:sp>
      <p:sp>
        <p:nvSpPr>
          <p:cNvPr id="4" name="Text 2"/>
          <p:cNvSpPr/>
          <p:nvPr/>
        </p:nvSpPr>
        <p:spPr>
          <a:xfrm>
            <a:off x="530352" y="1874520"/>
            <a:ext cx="10789920" cy="365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25000"/>
              </a:lnSpc>
              <a:buNone/>
            </a:pPr>
            <a:r>
              <a:rPr lang="en-US" sz="120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Помимо общих технологий, у каждой линии есть свой характерный активный компонент.</a:t>
            </a:r>
            <a:endParaRPr lang="en-US" sz="1200" dirty="0"/>
          </a:p>
        </p:txBody>
      </p:sp>
      <p:sp>
        <p:nvSpPr>
          <p:cNvPr id="5" name="Shape 3"/>
          <p:cNvSpPr/>
          <p:nvPr/>
        </p:nvSpPr>
        <p:spPr>
          <a:xfrm>
            <a:off x="548640" y="2377440"/>
            <a:ext cx="45720" cy="310896"/>
          </a:xfrm>
          <a:prstGeom prst="rect">
            <a:avLst/>
          </a:prstGeom>
          <a:solidFill>
            <a:srgbClr val="27B7BB"/>
          </a:solidFill>
          <a:ln w="12700">
            <a:solidFill>
              <a:srgbClr val="27B7BB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713232" y="2377440"/>
            <a:ext cx="228600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Scalp Specialist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3017520" y="2377440"/>
            <a:ext cx="320040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137F82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Panthenol + свой актив в каждом продукте</a:t>
            </a:r>
            <a:endParaRPr lang="en-US" sz="1000" dirty="0"/>
          </a:p>
        </p:txBody>
      </p:sp>
      <p:sp>
        <p:nvSpPr>
          <p:cNvPr id="8" name="Text 6"/>
          <p:cNvSpPr/>
          <p:nvPr/>
        </p:nvSpPr>
        <p:spPr>
          <a:xfrm>
            <a:off x="6263640" y="2377440"/>
            <a:ext cx="539496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2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белый чай, красные водоросли, шалфей, кофеин, ментол, Octopirox®, Zinc-PCA</a:t>
            </a:r>
            <a:endParaRPr lang="en-US" sz="920" dirty="0"/>
          </a:p>
        </p:txBody>
      </p:sp>
      <p:sp>
        <p:nvSpPr>
          <p:cNvPr id="9" name="Shape 7"/>
          <p:cNvSpPr/>
          <p:nvPr/>
        </p:nvSpPr>
        <p:spPr>
          <a:xfrm>
            <a:off x="548640" y="2702052"/>
            <a:ext cx="45720" cy="310896"/>
          </a:xfrm>
          <a:prstGeom prst="rect">
            <a:avLst/>
          </a:prstGeom>
          <a:solidFill>
            <a:srgbClr val="177FF1"/>
          </a:solidFill>
          <a:ln w="12700">
            <a:solidFill>
              <a:srgbClr val="177FF1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713232" y="2702052"/>
            <a:ext cx="228600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Pure Hydration</a:t>
            </a:r>
            <a:endParaRPr lang="en-US" sz="1000" dirty="0"/>
          </a:p>
        </p:txBody>
      </p:sp>
      <p:sp>
        <p:nvSpPr>
          <p:cNvPr id="11" name="Text 9"/>
          <p:cNvSpPr/>
          <p:nvPr/>
        </p:nvSpPr>
        <p:spPr>
          <a:xfrm>
            <a:off x="3017520" y="2702052"/>
            <a:ext cx="320040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0F5FBE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Hemisqualane + Panthenol</a:t>
            </a:r>
            <a:endParaRPr lang="en-US" sz="1000" dirty="0"/>
          </a:p>
        </p:txBody>
      </p:sp>
      <p:sp>
        <p:nvSpPr>
          <p:cNvPr id="12" name="Text 10"/>
          <p:cNvSpPr/>
          <p:nvPr/>
        </p:nvSpPr>
        <p:spPr>
          <a:xfrm>
            <a:off x="6263640" y="2702052"/>
            <a:ext cx="539496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2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лёгкий растительный липид для увлажнения без утяжеления</a:t>
            </a:r>
            <a:endParaRPr lang="en-US" sz="920" dirty="0"/>
          </a:p>
        </p:txBody>
      </p:sp>
      <p:sp>
        <p:nvSpPr>
          <p:cNvPr id="13" name="Shape 11"/>
          <p:cNvSpPr/>
          <p:nvPr/>
        </p:nvSpPr>
        <p:spPr>
          <a:xfrm>
            <a:off x="548640" y="3026664"/>
            <a:ext cx="45720" cy="310896"/>
          </a:xfrm>
          <a:prstGeom prst="rect">
            <a:avLst/>
          </a:prstGeom>
          <a:solidFill>
            <a:srgbClr val="ECB546"/>
          </a:solidFill>
          <a:ln w="12700">
            <a:solidFill>
              <a:srgbClr val="ECB546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713232" y="3026664"/>
            <a:ext cx="228600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Rich Repair</a:t>
            </a:r>
            <a:endParaRPr lang="en-US" sz="1000" dirty="0"/>
          </a:p>
        </p:txBody>
      </p:sp>
      <p:sp>
        <p:nvSpPr>
          <p:cNvPr id="15" name="Text 13"/>
          <p:cNvSpPr/>
          <p:nvPr/>
        </p:nvSpPr>
        <p:spPr>
          <a:xfrm>
            <a:off x="3017520" y="3026664"/>
            <a:ext cx="320040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A2760D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IntraLipid</a:t>
            </a:r>
            <a:endParaRPr lang="en-US" sz="1000" dirty="0"/>
          </a:p>
        </p:txBody>
      </p:sp>
      <p:sp>
        <p:nvSpPr>
          <p:cNvPr id="16" name="Text 14"/>
          <p:cNvSpPr/>
          <p:nvPr/>
        </p:nvSpPr>
        <p:spPr>
          <a:xfrm>
            <a:off x="6263640" y="3026664"/>
            <a:ext cx="539496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2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восполняет липиды, утраченные внутри волоса</a:t>
            </a:r>
            <a:endParaRPr lang="en-US" sz="920" dirty="0"/>
          </a:p>
        </p:txBody>
      </p:sp>
      <p:sp>
        <p:nvSpPr>
          <p:cNvPr id="17" name="Shape 15"/>
          <p:cNvSpPr/>
          <p:nvPr/>
        </p:nvSpPr>
        <p:spPr>
          <a:xfrm>
            <a:off x="548640" y="3351276"/>
            <a:ext cx="45720" cy="310896"/>
          </a:xfrm>
          <a:prstGeom prst="rect">
            <a:avLst/>
          </a:prstGeom>
          <a:solidFill>
            <a:srgbClr val="8794A3"/>
          </a:solidFill>
          <a:ln w="12700">
            <a:solidFill>
              <a:srgbClr val="8794A3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713232" y="3351276"/>
            <a:ext cx="228600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Bond Pro</a:t>
            </a:r>
            <a:endParaRPr lang="en-US" sz="1000" dirty="0"/>
          </a:p>
        </p:txBody>
      </p:sp>
      <p:sp>
        <p:nvSpPr>
          <p:cNvPr id="19" name="Text 17"/>
          <p:cNvSpPr/>
          <p:nvPr/>
        </p:nvSpPr>
        <p:spPr>
          <a:xfrm>
            <a:off x="3017520" y="3351276"/>
            <a:ext cx="320040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5E6C7C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Inter-Amino-Bond-Builder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6263640" y="3351276"/>
            <a:ext cx="539496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2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аминокислоты, пептиды, экстракты красных и бурых водорослей</a:t>
            </a:r>
            <a:endParaRPr lang="en-US" sz="920" dirty="0"/>
          </a:p>
        </p:txBody>
      </p:sp>
      <p:sp>
        <p:nvSpPr>
          <p:cNvPr id="21" name="Shape 19"/>
          <p:cNvSpPr/>
          <p:nvPr/>
        </p:nvSpPr>
        <p:spPr>
          <a:xfrm>
            <a:off x="548640" y="3675888"/>
            <a:ext cx="45720" cy="310896"/>
          </a:xfrm>
          <a:prstGeom prst="rect">
            <a:avLst/>
          </a:prstGeom>
          <a:solidFill>
            <a:srgbClr val="FF0066"/>
          </a:solidFill>
          <a:ln w="12700">
            <a:solidFill>
              <a:srgbClr val="FF0066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713232" y="3675888"/>
            <a:ext cx="228600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Color</a:t>
            </a:r>
            <a:endParaRPr lang="en-US" sz="1000" dirty="0"/>
          </a:p>
        </p:txBody>
      </p:sp>
      <p:sp>
        <p:nvSpPr>
          <p:cNvPr id="23" name="Text 21"/>
          <p:cNvSpPr/>
          <p:nvPr/>
        </p:nvSpPr>
        <p:spPr>
          <a:xfrm>
            <a:off x="3017520" y="3675888"/>
            <a:ext cx="320040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D6004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Luminescine</a:t>
            </a:r>
            <a:endParaRPr lang="en-US" sz="1000" dirty="0"/>
          </a:p>
        </p:txBody>
      </p:sp>
      <p:sp>
        <p:nvSpPr>
          <p:cNvPr id="24" name="Text 22"/>
          <p:cNvSpPr/>
          <p:nvPr/>
        </p:nvSpPr>
        <p:spPr>
          <a:xfrm>
            <a:off x="6263640" y="3675888"/>
            <a:ext cx="539496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2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превращает невидимый UV-свет в видимый — впечатляющее сияние цвета</a:t>
            </a:r>
            <a:endParaRPr lang="en-US" sz="920" dirty="0"/>
          </a:p>
        </p:txBody>
      </p:sp>
      <p:sp>
        <p:nvSpPr>
          <p:cNvPr id="25" name="Shape 23"/>
          <p:cNvSpPr/>
          <p:nvPr/>
        </p:nvSpPr>
        <p:spPr>
          <a:xfrm>
            <a:off x="548640" y="4000500"/>
            <a:ext cx="45720" cy="310896"/>
          </a:xfrm>
          <a:prstGeom prst="rect">
            <a:avLst/>
          </a:prstGeom>
          <a:solidFill>
            <a:srgbClr val="CC0053"/>
          </a:solidFill>
          <a:ln w="12700">
            <a:solidFill>
              <a:srgbClr val="CC0053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713232" y="4000500"/>
            <a:ext cx="228600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Color Extra Rich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3017520" y="4000500"/>
            <a:ext cx="320040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AB0045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Luminescine</a:t>
            </a:r>
            <a:endParaRPr lang="en-US" sz="1000" dirty="0"/>
          </a:p>
        </p:txBody>
      </p:sp>
      <p:sp>
        <p:nvSpPr>
          <p:cNvPr id="28" name="Text 26"/>
          <p:cNvSpPr/>
          <p:nvPr/>
        </p:nvSpPr>
        <p:spPr>
          <a:xfrm>
            <a:off x="6263640" y="4000500"/>
            <a:ext cx="539496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2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та же технология, более насыщенная текстура для плотных волос</a:t>
            </a:r>
            <a:endParaRPr lang="en-US" sz="920" dirty="0"/>
          </a:p>
        </p:txBody>
      </p:sp>
      <p:sp>
        <p:nvSpPr>
          <p:cNvPr id="29" name="Shape 27"/>
          <p:cNvSpPr/>
          <p:nvPr/>
        </p:nvSpPr>
        <p:spPr>
          <a:xfrm>
            <a:off x="548640" y="4325112"/>
            <a:ext cx="45720" cy="310896"/>
          </a:xfrm>
          <a:prstGeom prst="rect">
            <a:avLst/>
          </a:prstGeom>
          <a:solidFill>
            <a:srgbClr val="7030A0"/>
          </a:solidFill>
          <a:ln w="12700">
            <a:solidFill>
              <a:srgbClr val="7030A0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713232" y="4325112"/>
            <a:ext cx="228600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Blondes &amp; Highlights</a:t>
            </a:r>
            <a:endParaRPr lang="en-US" sz="1000" dirty="0"/>
          </a:p>
        </p:txBody>
      </p:sp>
      <p:sp>
        <p:nvSpPr>
          <p:cNvPr id="31" name="Text 29"/>
          <p:cNvSpPr/>
          <p:nvPr/>
        </p:nvSpPr>
        <p:spPr>
          <a:xfrm>
            <a:off x="3017520" y="4325112"/>
            <a:ext cx="320040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6A2A98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Luminescine</a:t>
            </a:r>
            <a:endParaRPr lang="en-US" sz="1000" dirty="0"/>
          </a:p>
        </p:txBody>
      </p:sp>
      <p:sp>
        <p:nvSpPr>
          <p:cNvPr id="32" name="Text 30"/>
          <p:cNvSpPr/>
          <p:nvPr/>
        </p:nvSpPr>
        <p:spPr>
          <a:xfrm>
            <a:off x="6263640" y="4325112"/>
            <a:ext cx="539496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2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сияние + нейтрализация жёлтых тонов</a:t>
            </a:r>
            <a:endParaRPr lang="en-US" sz="920" dirty="0"/>
          </a:p>
        </p:txBody>
      </p:sp>
      <p:sp>
        <p:nvSpPr>
          <p:cNvPr id="33" name="Shape 31"/>
          <p:cNvSpPr/>
          <p:nvPr/>
        </p:nvSpPr>
        <p:spPr>
          <a:xfrm>
            <a:off x="548640" y="4649724"/>
            <a:ext cx="45720" cy="310896"/>
          </a:xfrm>
          <a:prstGeom prst="rect">
            <a:avLst/>
          </a:prstGeom>
          <a:solidFill>
            <a:srgbClr val="FFC000"/>
          </a:solidFill>
          <a:ln w="12700">
            <a:solidFill>
              <a:srgbClr val="FFC000"/>
            </a:solidFill>
            <a:prstDash val="solid"/>
          </a:ln>
        </p:spPr>
      </p:sp>
      <p:sp>
        <p:nvSpPr>
          <p:cNvPr id="34" name="Text 32"/>
          <p:cNvSpPr/>
          <p:nvPr/>
        </p:nvSpPr>
        <p:spPr>
          <a:xfrm>
            <a:off x="713232" y="4649724"/>
            <a:ext cx="228600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Sun Reflects</a:t>
            </a:r>
            <a:endParaRPr lang="en-US" sz="1000" dirty="0"/>
          </a:p>
        </p:txBody>
      </p:sp>
      <p:sp>
        <p:nvSpPr>
          <p:cNvPr id="35" name="Text 33"/>
          <p:cNvSpPr/>
          <p:nvPr/>
        </p:nvSpPr>
        <p:spPr>
          <a:xfrm>
            <a:off x="3017520" y="4649724"/>
            <a:ext cx="320040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AD7F00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Panthenol + фильтры UVA/UVB</a:t>
            </a:r>
            <a:endParaRPr lang="en-US" sz="1000" dirty="0"/>
          </a:p>
        </p:txBody>
      </p:sp>
      <p:sp>
        <p:nvSpPr>
          <p:cNvPr id="36" name="Text 34"/>
          <p:cNvSpPr/>
          <p:nvPr/>
        </p:nvSpPr>
        <p:spPr>
          <a:xfrm>
            <a:off x="6263640" y="4649724"/>
            <a:ext cx="539496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2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защита и восстановление после солнца</a:t>
            </a:r>
            <a:endParaRPr lang="en-US" sz="920" dirty="0"/>
          </a:p>
        </p:txBody>
      </p:sp>
      <p:sp>
        <p:nvSpPr>
          <p:cNvPr id="37" name="Shape 35"/>
          <p:cNvSpPr/>
          <p:nvPr/>
        </p:nvSpPr>
        <p:spPr>
          <a:xfrm>
            <a:off x="548640" y="4974336"/>
            <a:ext cx="45720" cy="310896"/>
          </a:xfrm>
          <a:prstGeom prst="rect">
            <a:avLst/>
          </a:prstGeom>
          <a:solidFill>
            <a:srgbClr val="3C59B6"/>
          </a:solidFill>
          <a:ln w="12700">
            <a:solidFill>
              <a:srgbClr val="3C59B6"/>
            </a:solidFill>
            <a:prstDash val="solid"/>
          </a:ln>
        </p:spPr>
      </p:sp>
      <p:sp>
        <p:nvSpPr>
          <p:cNvPr id="38" name="Text 36"/>
          <p:cNvSpPr/>
          <p:nvPr/>
        </p:nvSpPr>
        <p:spPr>
          <a:xfrm>
            <a:off x="713232" y="4974336"/>
            <a:ext cx="228600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Ultra Volume</a:t>
            </a:r>
            <a:endParaRPr lang="en-US" sz="1000" dirty="0"/>
          </a:p>
        </p:txBody>
      </p:sp>
      <p:sp>
        <p:nvSpPr>
          <p:cNvPr id="39" name="Text 37"/>
          <p:cNvSpPr/>
          <p:nvPr/>
        </p:nvSpPr>
        <p:spPr>
          <a:xfrm>
            <a:off x="3017520" y="4974336"/>
            <a:ext cx="320040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33499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Рисовый протеин</a:t>
            </a:r>
            <a:endParaRPr lang="en-US" sz="1000" dirty="0"/>
          </a:p>
        </p:txBody>
      </p:sp>
      <p:sp>
        <p:nvSpPr>
          <p:cNvPr id="40" name="Text 38"/>
          <p:cNvSpPr/>
          <p:nvPr/>
        </p:nvSpPr>
        <p:spPr>
          <a:xfrm>
            <a:off x="6263640" y="4974336"/>
            <a:ext cx="539496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2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укрепляет волос, не утяжеляя его</a:t>
            </a:r>
            <a:endParaRPr lang="en-US" sz="920" dirty="0"/>
          </a:p>
        </p:txBody>
      </p:sp>
      <p:sp>
        <p:nvSpPr>
          <p:cNvPr id="41" name="Shape 39"/>
          <p:cNvSpPr/>
          <p:nvPr/>
        </p:nvSpPr>
        <p:spPr>
          <a:xfrm>
            <a:off x="548640" y="5298948"/>
            <a:ext cx="45720" cy="310896"/>
          </a:xfrm>
          <a:prstGeom prst="rect">
            <a:avLst/>
          </a:prstGeom>
          <a:solidFill>
            <a:srgbClr val="BB9DCB"/>
          </a:solidFill>
          <a:ln w="12700">
            <a:solidFill>
              <a:srgbClr val="BB9DCB"/>
            </a:solidFill>
            <a:prstDash val="solid"/>
          </a:ln>
        </p:spPr>
      </p:sp>
      <p:sp>
        <p:nvSpPr>
          <p:cNvPr id="42" name="Text 40"/>
          <p:cNvSpPr/>
          <p:nvPr/>
        </p:nvSpPr>
        <p:spPr>
          <a:xfrm>
            <a:off x="713232" y="5298948"/>
            <a:ext cx="228600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Just Smooth</a:t>
            </a:r>
            <a:endParaRPr lang="en-US" sz="1000" dirty="0"/>
          </a:p>
        </p:txBody>
      </p:sp>
      <p:sp>
        <p:nvSpPr>
          <p:cNvPr id="43" name="Text 41"/>
          <p:cNvSpPr/>
          <p:nvPr/>
        </p:nvSpPr>
        <p:spPr>
          <a:xfrm>
            <a:off x="3017520" y="5298948"/>
            <a:ext cx="320040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7B5E96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Масло Kukui</a:t>
            </a:r>
            <a:endParaRPr lang="en-US" sz="1000" dirty="0"/>
          </a:p>
        </p:txBody>
      </p:sp>
      <p:sp>
        <p:nvSpPr>
          <p:cNvPr id="44" name="Text 42"/>
          <p:cNvSpPr/>
          <p:nvPr/>
        </p:nvSpPr>
        <p:spPr>
          <a:xfrm>
            <a:off x="6263640" y="5298948"/>
            <a:ext cx="539496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2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смягчает и запечатывает кутикулу против пушистости</a:t>
            </a:r>
            <a:endParaRPr lang="en-US" sz="920" dirty="0"/>
          </a:p>
        </p:txBody>
      </p:sp>
      <p:sp>
        <p:nvSpPr>
          <p:cNvPr id="45" name="Shape 43"/>
          <p:cNvSpPr/>
          <p:nvPr/>
        </p:nvSpPr>
        <p:spPr>
          <a:xfrm>
            <a:off x="548640" y="5623560"/>
            <a:ext cx="45720" cy="310896"/>
          </a:xfrm>
          <a:prstGeom prst="rect">
            <a:avLst/>
          </a:prstGeom>
          <a:solidFill>
            <a:srgbClr val="519648"/>
          </a:solidFill>
          <a:ln w="12700">
            <a:solidFill>
              <a:srgbClr val="519648"/>
            </a:solidFill>
            <a:prstDash val="solid"/>
          </a:ln>
        </p:spPr>
      </p:sp>
      <p:sp>
        <p:nvSpPr>
          <p:cNvPr id="46" name="Text 44"/>
          <p:cNvSpPr/>
          <p:nvPr/>
        </p:nvSpPr>
        <p:spPr>
          <a:xfrm>
            <a:off x="713232" y="5623560"/>
            <a:ext cx="228600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Curls &amp; Waves</a:t>
            </a:r>
            <a:endParaRPr lang="en-US" sz="1000" dirty="0"/>
          </a:p>
        </p:txBody>
      </p:sp>
      <p:sp>
        <p:nvSpPr>
          <p:cNvPr id="47" name="Text 45"/>
          <p:cNvSpPr/>
          <p:nvPr/>
        </p:nvSpPr>
        <p:spPr>
          <a:xfrm>
            <a:off x="3017520" y="5623560"/>
            <a:ext cx="320040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3F7739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Гидролизованный крахмал + глицерин  НОВОЕ</a:t>
            </a:r>
            <a:endParaRPr lang="en-US" sz="1000" dirty="0"/>
          </a:p>
        </p:txBody>
      </p:sp>
      <p:sp>
        <p:nvSpPr>
          <p:cNvPr id="48" name="Text 46"/>
          <p:cNvSpPr/>
          <p:nvPr/>
        </p:nvSpPr>
        <p:spPr>
          <a:xfrm>
            <a:off x="6263640" y="5623560"/>
            <a:ext cx="539496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2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заменяет молочный протеин — лучшее bundling локона</a:t>
            </a:r>
            <a:endParaRPr lang="en-US" sz="920" dirty="0"/>
          </a:p>
        </p:txBody>
      </p:sp>
      <p:sp>
        <p:nvSpPr>
          <p:cNvPr id="49" name="Shape 47"/>
          <p:cNvSpPr/>
          <p:nvPr/>
        </p:nvSpPr>
        <p:spPr>
          <a:xfrm>
            <a:off x="548640" y="5948172"/>
            <a:ext cx="45720" cy="310896"/>
          </a:xfrm>
          <a:prstGeom prst="rect">
            <a:avLst/>
          </a:prstGeom>
          <a:solidFill>
            <a:srgbClr val="9AA0A8"/>
          </a:solidFill>
          <a:ln w="12700">
            <a:solidFill>
              <a:srgbClr val="9AA0A8"/>
            </a:solidFill>
            <a:prstDash val="solid"/>
          </a:ln>
        </p:spPr>
      </p:sp>
      <p:sp>
        <p:nvSpPr>
          <p:cNvPr id="50" name="Text 48"/>
          <p:cNvSpPr/>
          <p:nvPr/>
        </p:nvSpPr>
        <p:spPr>
          <a:xfrm>
            <a:off x="713232" y="5948172"/>
            <a:ext cx="228600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Men</a:t>
            </a:r>
            <a:endParaRPr lang="en-US" sz="1000" dirty="0"/>
          </a:p>
        </p:txBody>
      </p:sp>
      <p:sp>
        <p:nvSpPr>
          <p:cNvPr id="51" name="Text 49"/>
          <p:cNvSpPr/>
          <p:nvPr/>
        </p:nvSpPr>
        <p:spPr>
          <a:xfrm>
            <a:off x="3017520" y="5948172"/>
            <a:ext cx="320040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6B717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Guarana + кофеин</a:t>
            </a:r>
            <a:endParaRPr lang="en-US" sz="1000" dirty="0"/>
          </a:p>
        </p:txBody>
      </p:sp>
      <p:sp>
        <p:nvSpPr>
          <p:cNvPr id="52" name="Text 50"/>
          <p:cNvSpPr/>
          <p:nvPr/>
        </p:nvSpPr>
        <p:spPr>
          <a:xfrm>
            <a:off x="6263640" y="5948172"/>
            <a:ext cx="539496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2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тонизирует кожу головы, освежает</a:t>
            </a:r>
            <a:endParaRPr lang="en-US" sz="92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38560" y="6656832"/>
            <a:ext cx="54864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900">
                <a:solidFill>
                  <a:srgbClr val="9AA0AB"/>
                </a:solidFill>
                <a:latin typeface="Helvetica Neue"/>
                <a:ea typeface="Helvetica Neue"/>
                <a:cs typeface="Helvetica Neue"/>
              </a:defRPr>
            </a:lvl1pPr>
          </a:lstStyle>
          <a:p>
            <a:pPr algn="r"/>
            <a:fld id="{F7021451-1387-4CA6-816F-3879F97B5CBC}" type="slidenum">
              <a:rPr b="0" lang="en-US"/>
              <a:t>5</a:t>
            </a:fld>
            <a:endParaRPr 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0" y="0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800" kern="0" dirty="0">
                <a:solidFill>
                  <a:srgbClr val="FF0066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ФОРМАТЫ ПРОДУКТОВ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02920" y="1051560"/>
            <a:ext cx="100584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spc="-100" kern="0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Что делает каждый формат</a:t>
            </a:r>
            <a:endParaRPr lang="en-US" sz="4000" dirty="0"/>
          </a:p>
        </p:txBody>
      </p:sp>
      <p:sp>
        <p:nvSpPr>
          <p:cNvPr id="4" name="Text 2"/>
          <p:cNvSpPr/>
          <p:nvPr/>
        </p:nvSpPr>
        <p:spPr>
          <a:xfrm>
            <a:off x="530352" y="1874520"/>
            <a:ext cx="10789920" cy="365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25000"/>
              </a:lnSpc>
              <a:buNone/>
            </a:pPr>
            <a:r>
              <a:rPr lang="en-US" sz="120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Одни и те же форматы повторяются во всех линиях. Если клиент понимает формат, он сможет выбрать продукт в любой линии.</a:t>
            </a:r>
            <a:endParaRPr lang="en-US" sz="1200" dirty="0"/>
          </a:p>
        </p:txBody>
      </p:sp>
      <p:sp>
        <p:nvSpPr>
          <p:cNvPr id="5" name="Shape 3"/>
          <p:cNvSpPr/>
          <p:nvPr/>
        </p:nvSpPr>
        <p:spPr>
          <a:xfrm>
            <a:off x="548640" y="2423160"/>
            <a:ext cx="2642616" cy="1737360"/>
          </a:xfrm>
          <a:prstGeom prst="roundRect">
            <a:avLst>
              <a:gd name="adj" fmla="val 2632"/>
            </a:avLst>
          </a:prstGeom>
          <a:solidFill>
            <a:srgbClr val="FBFBFD"/>
          </a:solidFill>
          <a:ln w="9525">
            <a:solidFill>
              <a:srgbClr val="E7E9EE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548640" y="2423160"/>
            <a:ext cx="2642616" cy="54864"/>
          </a:xfrm>
          <a:prstGeom prst="rect">
            <a:avLst/>
          </a:prstGeom>
          <a:solidFill>
            <a:srgbClr val="27B7BB"/>
          </a:solidFill>
          <a:ln w="12700">
            <a:solidFill>
              <a:srgbClr val="27B7BB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731520" y="2587752"/>
            <a:ext cx="228600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SHAMPOO</a:t>
            </a:r>
            <a:endParaRPr lang="en-US" sz="1050" dirty="0"/>
          </a:p>
        </p:txBody>
      </p:sp>
      <p:sp>
        <p:nvSpPr>
          <p:cNvPr id="8" name="Text 6"/>
          <p:cNvSpPr/>
          <p:nvPr/>
        </p:nvSpPr>
        <p:spPr>
          <a:xfrm>
            <a:off x="731520" y="3044952"/>
            <a:ext cx="2286000" cy="777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25000"/>
              </a:lnSpc>
              <a:buNone/>
            </a:pPr>
            <a:r>
              <a:rPr lang="en-US" sz="90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Мягко очищает и подготавливает волос. Всегда содержит FadeStop Formula.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731520" y="3813048"/>
            <a:ext cx="22860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137F82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Ежедневно</a:t>
            </a:r>
            <a:endParaRPr lang="en-US" sz="850" dirty="0"/>
          </a:p>
        </p:txBody>
      </p:sp>
      <p:sp>
        <p:nvSpPr>
          <p:cNvPr id="10" name="Shape 8"/>
          <p:cNvSpPr/>
          <p:nvPr/>
        </p:nvSpPr>
        <p:spPr>
          <a:xfrm>
            <a:off x="3374136" y="2423160"/>
            <a:ext cx="2642616" cy="1737360"/>
          </a:xfrm>
          <a:prstGeom prst="roundRect">
            <a:avLst>
              <a:gd name="adj" fmla="val 2632"/>
            </a:avLst>
          </a:prstGeom>
          <a:solidFill>
            <a:srgbClr val="FBFBFD"/>
          </a:solidFill>
          <a:ln w="9525">
            <a:solidFill>
              <a:srgbClr val="E7E9EE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3374136" y="2423160"/>
            <a:ext cx="2642616" cy="54864"/>
          </a:xfrm>
          <a:prstGeom prst="rect">
            <a:avLst/>
          </a:prstGeom>
          <a:solidFill>
            <a:srgbClr val="177FF1"/>
          </a:solidFill>
          <a:ln w="12700">
            <a:solidFill>
              <a:srgbClr val="177FF1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3557016" y="2587752"/>
            <a:ext cx="228600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CONDITIONER</a:t>
            </a:r>
            <a:endParaRPr lang="en-US" sz="1050" dirty="0"/>
          </a:p>
        </p:txBody>
      </p:sp>
      <p:sp>
        <p:nvSpPr>
          <p:cNvPr id="13" name="Text 11"/>
          <p:cNvSpPr/>
          <p:nvPr/>
        </p:nvSpPr>
        <p:spPr>
          <a:xfrm>
            <a:off x="3557016" y="3044952"/>
            <a:ext cx="2286000" cy="777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25000"/>
              </a:lnSpc>
              <a:buNone/>
            </a:pPr>
            <a:r>
              <a:rPr lang="en-US" sz="90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Облегчает расчёсывание, закрывает кутикулу, снижает ломкость при расчёсывании.</a:t>
            </a:r>
            <a:endParaRPr lang="en-US" sz="900" dirty="0"/>
          </a:p>
        </p:txBody>
      </p:sp>
      <p:sp>
        <p:nvSpPr>
          <p:cNvPr id="14" name="Text 12"/>
          <p:cNvSpPr/>
          <p:nvPr/>
        </p:nvSpPr>
        <p:spPr>
          <a:xfrm>
            <a:off x="3557016" y="3813048"/>
            <a:ext cx="22860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0F5FBE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Каждое мытьё · 1–2 минуты</a:t>
            </a:r>
            <a:endParaRPr lang="en-US" sz="850" dirty="0"/>
          </a:p>
        </p:txBody>
      </p:sp>
      <p:sp>
        <p:nvSpPr>
          <p:cNvPr id="15" name="Shape 13"/>
          <p:cNvSpPr/>
          <p:nvPr/>
        </p:nvSpPr>
        <p:spPr>
          <a:xfrm>
            <a:off x="6199632" y="2423160"/>
            <a:ext cx="2642616" cy="1737360"/>
          </a:xfrm>
          <a:prstGeom prst="roundRect">
            <a:avLst>
              <a:gd name="adj" fmla="val 2632"/>
            </a:avLst>
          </a:prstGeom>
          <a:solidFill>
            <a:srgbClr val="FBFBFD"/>
          </a:solidFill>
          <a:ln w="9525">
            <a:solidFill>
              <a:srgbClr val="E7E9EE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6199632" y="2423160"/>
            <a:ext cx="2642616" cy="54864"/>
          </a:xfrm>
          <a:prstGeom prst="rect">
            <a:avLst/>
          </a:prstGeom>
          <a:solidFill>
            <a:srgbClr val="ECB546"/>
          </a:solidFill>
          <a:ln w="12700">
            <a:solidFill>
              <a:srgbClr val="ECB546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6382512" y="2587752"/>
            <a:ext cx="228600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60SEC TREATMENT</a:t>
            </a:r>
            <a:endParaRPr lang="en-US" sz="1050" dirty="0"/>
          </a:p>
        </p:txBody>
      </p:sp>
      <p:sp>
        <p:nvSpPr>
          <p:cNvPr id="18" name="Text 16"/>
          <p:cNvSpPr/>
          <p:nvPr/>
        </p:nvSpPr>
        <p:spPr>
          <a:xfrm>
            <a:off x="6382512" y="3044952"/>
            <a:ext cx="2286000" cy="777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25000"/>
              </a:lnSpc>
              <a:buNone/>
            </a:pPr>
            <a:r>
              <a:rPr lang="en-US" sz="90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Интенсивная маска. Даёт максимальный результат всего за 60 секунд.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6382512" y="3813048"/>
            <a:ext cx="22860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A2760D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1–2 раза в неделю</a:t>
            </a:r>
            <a:endParaRPr lang="en-US" sz="850" dirty="0"/>
          </a:p>
        </p:txBody>
      </p:sp>
      <p:sp>
        <p:nvSpPr>
          <p:cNvPr id="20" name="Shape 18"/>
          <p:cNvSpPr/>
          <p:nvPr/>
        </p:nvSpPr>
        <p:spPr>
          <a:xfrm>
            <a:off x="9025128" y="2423160"/>
            <a:ext cx="2642616" cy="1737360"/>
          </a:xfrm>
          <a:prstGeom prst="roundRect">
            <a:avLst>
              <a:gd name="adj" fmla="val 2632"/>
            </a:avLst>
          </a:prstGeom>
          <a:solidFill>
            <a:srgbClr val="FBFBFD"/>
          </a:solidFill>
          <a:ln w="9525">
            <a:solidFill>
              <a:srgbClr val="E7E9EE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9025128" y="2423160"/>
            <a:ext cx="2642616" cy="54864"/>
          </a:xfrm>
          <a:prstGeom prst="rect">
            <a:avLst/>
          </a:prstGeom>
          <a:solidFill>
            <a:srgbClr val="8794A3"/>
          </a:solidFill>
          <a:ln w="12700">
            <a:solidFill>
              <a:srgbClr val="8794A3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9208008" y="2587752"/>
            <a:ext cx="228600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INTENSIVE CONDITIONING SERUM</a:t>
            </a:r>
            <a:endParaRPr lang="en-US" sz="1050" dirty="0"/>
          </a:p>
        </p:txBody>
      </p:sp>
      <p:sp>
        <p:nvSpPr>
          <p:cNvPr id="23" name="Text 21"/>
          <p:cNvSpPr/>
          <p:nvPr/>
        </p:nvSpPr>
        <p:spPr>
          <a:xfrm>
            <a:off x="9208008" y="3044952"/>
            <a:ext cx="2286000" cy="777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25000"/>
              </a:lnSpc>
              <a:buNone/>
            </a:pPr>
            <a:r>
              <a:rPr lang="en-US" sz="90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Интенсивная ампула глубокого действия. Самый сильный восстанавливающий шаг линии.</a:t>
            </a:r>
            <a:endParaRPr lang="en-US" sz="900" dirty="0"/>
          </a:p>
        </p:txBody>
      </p:sp>
      <p:sp>
        <p:nvSpPr>
          <p:cNvPr id="24" name="Text 22"/>
          <p:cNvSpPr/>
          <p:nvPr/>
        </p:nvSpPr>
        <p:spPr>
          <a:xfrm>
            <a:off x="9208008" y="3813048"/>
            <a:ext cx="22860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5E6C7C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Еженедельно · 5–10 минут</a:t>
            </a:r>
            <a:endParaRPr lang="en-US" sz="850" dirty="0"/>
          </a:p>
        </p:txBody>
      </p:sp>
      <p:sp>
        <p:nvSpPr>
          <p:cNvPr id="25" name="Shape 23"/>
          <p:cNvSpPr/>
          <p:nvPr/>
        </p:nvSpPr>
        <p:spPr>
          <a:xfrm>
            <a:off x="548640" y="4297680"/>
            <a:ext cx="2642616" cy="1737360"/>
          </a:xfrm>
          <a:prstGeom prst="roundRect">
            <a:avLst>
              <a:gd name="adj" fmla="val 2632"/>
            </a:avLst>
          </a:prstGeom>
          <a:solidFill>
            <a:srgbClr val="FBFBFD"/>
          </a:solidFill>
          <a:ln w="9525">
            <a:solidFill>
              <a:srgbClr val="E7E9EE"/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548640" y="4297680"/>
            <a:ext cx="2642616" cy="54864"/>
          </a:xfrm>
          <a:prstGeom prst="rect">
            <a:avLst/>
          </a:prstGeom>
          <a:solidFill>
            <a:srgbClr val="FF0066"/>
          </a:solidFill>
          <a:ln w="12700">
            <a:solidFill>
              <a:srgbClr val="FF0066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731520" y="4462272"/>
            <a:ext cx="228600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SERUM SPRAY</a:t>
            </a:r>
            <a:endParaRPr lang="en-US" sz="1050" dirty="0"/>
          </a:p>
        </p:txBody>
      </p:sp>
      <p:sp>
        <p:nvSpPr>
          <p:cNvPr id="28" name="Text 26"/>
          <p:cNvSpPr/>
          <p:nvPr/>
        </p:nvSpPr>
        <p:spPr>
          <a:xfrm>
            <a:off x="731520" y="4919472"/>
            <a:ext cx="2286000" cy="777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25000"/>
              </a:lnSpc>
              <a:buNone/>
            </a:pPr>
            <a:r>
              <a:rPr lang="en-US" sz="90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Двухфазный leave-in. Облегчает расчёсывание, защищает и готовит к укладке.</a:t>
            </a:r>
            <a:endParaRPr lang="en-US" sz="900" dirty="0"/>
          </a:p>
        </p:txBody>
      </p:sp>
      <p:sp>
        <p:nvSpPr>
          <p:cNvPr id="29" name="Text 27"/>
          <p:cNvSpPr/>
          <p:nvPr/>
        </p:nvSpPr>
        <p:spPr>
          <a:xfrm>
            <a:off x="731520" y="5687568"/>
            <a:ext cx="22860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D6004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На влажные волосы · не смывать</a:t>
            </a:r>
            <a:endParaRPr lang="en-US" sz="850" dirty="0"/>
          </a:p>
        </p:txBody>
      </p:sp>
      <p:sp>
        <p:nvSpPr>
          <p:cNvPr id="30" name="Shape 28"/>
          <p:cNvSpPr/>
          <p:nvPr/>
        </p:nvSpPr>
        <p:spPr>
          <a:xfrm>
            <a:off x="3374136" y="4297680"/>
            <a:ext cx="2642616" cy="1737360"/>
          </a:xfrm>
          <a:prstGeom prst="roundRect">
            <a:avLst>
              <a:gd name="adj" fmla="val 2632"/>
            </a:avLst>
          </a:prstGeom>
          <a:solidFill>
            <a:srgbClr val="FBFBFD"/>
          </a:solidFill>
          <a:ln w="9525">
            <a:solidFill>
              <a:srgbClr val="E7E9EE"/>
            </a:solidFill>
            <a:prstDash val="solid"/>
          </a:ln>
        </p:spPr>
      </p:sp>
      <p:sp>
        <p:nvSpPr>
          <p:cNvPr id="31" name="Shape 29"/>
          <p:cNvSpPr/>
          <p:nvPr/>
        </p:nvSpPr>
        <p:spPr>
          <a:xfrm>
            <a:off x="3374136" y="4297680"/>
            <a:ext cx="2642616" cy="54864"/>
          </a:xfrm>
          <a:prstGeom prst="rect">
            <a:avLst/>
          </a:prstGeom>
          <a:solidFill>
            <a:srgbClr val="BB9DCB"/>
          </a:solidFill>
          <a:ln w="12700">
            <a:solidFill>
              <a:srgbClr val="BB9DCB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3557016" y="4462272"/>
            <a:ext cx="228600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6 EFFECTS SERUM</a:t>
            </a:r>
            <a:endParaRPr lang="en-US" sz="1050" dirty="0"/>
          </a:p>
        </p:txBody>
      </p:sp>
      <p:sp>
        <p:nvSpPr>
          <p:cNvPr id="33" name="Text 31"/>
          <p:cNvSpPr/>
          <p:nvPr/>
        </p:nvSpPr>
        <p:spPr>
          <a:xfrm>
            <a:off x="3557016" y="4919472"/>
            <a:ext cx="2286000" cy="777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25000"/>
              </a:lnSpc>
              <a:buNone/>
            </a:pPr>
            <a:r>
              <a:rPr lang="en-US" sz="90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Концентрированная сыворотка с 6 действиями одновременно на длине и кончиках.</a:t>
            </a:r>
            <a:endParaRPr lang="en-US" sz="900" dirty="0"/>
          </a:p>
        </p:txBody>
      </p:sp>
      <p:sp>
        <p:nvSpPr>
          <p:cNvPr id="34" name="Text 32"/>
          <p:cNvSpPr/>
          <p:nvPr/>
        </p:nvSpPr>
        <p:spPr>
          <a:xfrm>
            <a:off x="3557016" y="5687568"/>
            <a:ext cx="22860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7B5E96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Влажные или сухие волосы</a:t>
            </a:r>
            <a:endParaRPr lang="en-US" sz="850" dirty="0"/>
          </a:p>
        </p:txBody>
      </p:sp>
      <p:sp>
        <p:nvSpPr>
          <p:cNvPr id="35" name="Shape 33"/>
          <p:cNvSpPr/>
          <p:nvPr/>
        </p:nvSpPr>
        <p:spPr>
          <a:xfrm>
            <a:off x="6199632" y="4297680"/>
            <a:ext cx="2642616" cy="1737360"/>
          </a:xfrm>
          <a:prstGeom prst="roundRect">
            <a:avLst>
              <a:gd name="adj" fmla="val 2632"/>
            </a:avLst>
          </a:prstGeom>
          <a:solidFill>
            <a:srgbClr val="FBFBFD"/>
          </a:solidFill>
          <a:ln w="9525">
            <a:solidFill>
              <a:srgbClr val="E7E9EE"/>
            </a:solidFill>
            <a:prstDash val="solid"/>
          </a:ln>
        </p:spPr>
      </p:sp>
      <p:sp>
        <p:nvSpPr>
          <p:cNvPr id="36" name="Shape 34"/>
          <p:cNvSpPr/>
          <p:nvPr/>
        </p:nvSpPr>
        <p:spPr>
          <a:xfrm>
            <a:off x="6199632" y="4297680"/>
            <a:ext cx="2642616" cy="54864"/>
          </a:xfrm>
          <a:prstGeom prst="rect">
            <a:avLst/>
          </a:prstGeom>
          <a:solidFill>
            <a:srgbClr val="3C59B6"/>
          </a:solidFill>
          <a:ln w="12700">
            <a:solidFill>
              <a:srgbClr val="3C59B6"/>
            </a:solidFill>
            <a:prstDash val="solid"/>
          </a:ln>
        </p:spPr>
      </p:sp>
      <p:sp>
        <p:nvSpPr>
          <p:cNvPr id="37" name="Text 35"/>
          <p:cNvSpPr/>
          <p:nvPr/>
        </p:nvSpPr>
        <p:spPr>
          <a:xfrm>
            <a:off x="6382512" y="4462272"/>
            <a:ext cx="228600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LEAVE-IN SPRAY / FLUID</a:t>
            </a:r>
            <a:endParaRPr lang="en-US" sz="1050" dirty="0"/>
          </a:p>
        </p:txBody>
      </p:sp>
      <p:sp>
        <p:nvSpPr>
          <p:cNvPr id="38" name="Text 36"/>
          <p:cNvSpPr/>
          <p:nvPr/>
        </p:nvSpPr>
        <p:spPr>
          <a:xfrm>
            <a:off x="6382512" y="4919472"/>
            <a:ext cx="2286000" cy="777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25000"/>
              </a:lnSpc>
              <a:buNone/>
            </a:pPr>
            <a:r>
              <a:rPr lang="en-US" sz="90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Лёгкая ежедневная защита: увлажнение, термозащита, антистатическое действие.</a:t>
            </a:r>
            <a:endParaRPr lang="en-US" sz="900" dirty="0"/>
          </a:p>
        </p:txBody>
      </p:sp>
      <p:sp>
        <p:nvSpPr>
          <p:cNvPr id="39" name="Text 37"/>
          <p:cNvSpPr/>
          <p:nvPr/>
        </p:nvSpPr>
        <p:spPr>
          <a:xfrm>
            <a:off x="6382512" y="5687568"/>
            <a:ext cx="22860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33499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Ежедневно</a:t>
            </a:r>
            <a:endParaRPr lang="en-US" sz="850" dirty="0"/>
          </a:p>
        </p:txBody>
      </p:sp>
      <p:sp>
        <p:nvSpPr>
          <p:cNvPr id="40" name="Shape 38"/>
          <p:cNvSpPr/>
          <p:nvPr/>
        </p:nvSpPr>
        <p:spPr>
          <a:xfrm>
            <a:off x="9025128" y="4297680"/>
            <a:ext cx="2642616" cy="1737360"/>
          </a:xfrm>
          <a:prstGeom prst="roundRect">
            <a:avLst>
              <a:gd name="adj" fmla="val 2632"/>
            </a:avLst>
          </a:prstGeom>
          <a:solidFill>
            <a:srgbClr val="FBFBFD"/>
          </a:solidFill>
          <a:ln w="9525">
            <a:solidFill>
              <a:srgbClr val="E7E9EE"/>
            </a:solidFill>
            <a:prstDash val="solid"/>
          </a:ln>
        </p:spPr>
      </p:sp>
      <p:sp>
        <p:nvSpPr>
          <p:cNvPr id="41" name="Shape 39"/>
          <p:cNvSpPr/>
          <p:nvPr/>
        </p:nvSpPr>
        <p:spPr>
          <a:xfrm>
            <a:off x="9025128" y="4297680"/>
            <a:ext cx="2642616" cy="54864"/>
          </a:xfrm>
          <a:prstGeom prst="rect">
            <a:avLst/>
          </a:prstGeom>
          <a:solidFill>
            <a:srgbClr val="519648"/>
          </a:solidFill>
          <a:ln w="12700">
            <a:solidFill>
              <a:srgbClr val="519648"/>
            </a:solidFill>
            <a:prstDash val="solid"/>
          </a:ln>
        </p:spPr>
      </p:sp>
      <p:sp>
        <p:nvSpPr>
          <p:cNvPr id="42" name="Text 40"/>
          <p:cNvSpPr/>
          <p:nvPr/>
        </p:nvSpPr>
        <p:spPr>
          <a:xfrm>
            <a:off x="9208008" y="4462272"/>
            <a:ext cx="228600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OIL / BALM / BOOSTER</a:t>
            </a:r>
            <a:endParaRPr lang="en-US" sz="1050" dirty="0"/>
          </a:p>
        </p:txBody>
      </p:sp>
      <p:sp>
        <p:nvSpPr>
          <p:cNvPr id="43" name="Text 41"/>
          <p:cNvSpPr/>
          <p:nvPr/>
        </p:nvSpPr>
        <p:spPr>
          <a:xfrm>
            <a:off x="9208008" y="4919472"/>
            <a:ext cx="2286000" cy="777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25000"/>
              </a:lnSpc>
              <a:buNone/>
            </a:pPr>
            <a:r>
              <a:rPr lang="en-US" sz="90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Финиш и точечное действие: блеск, контроль, укрепление связей.</a:t>
            </a:r>
            <a:endParaRPr lang="en-US" sz="900" dirty="0"/>
          </a:p>
        </p:txBody>
      </p:sp>
      <p:sp>
        <p:nvSpPr>
          <p:cNvPr id="44" name="Text 42"/>
          <p:cNvSpPr/>
          <p:nvPr/>
        </p:nvSpPr>
        <p:spPr>
          <a:xfrm>
            <a:off x="9208008" y="5687568"/>
            <a:ext cx="22860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3F7739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На сухие или влажные волосы</a:t>
            </a:r>
            <a:endParaRPr lang="en-US" sz="8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38560" y="6656832"/>
            <a:ext cx="54864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900">
                <a:solidFill>
                  <a:srgbClr val="9AA0AB"/>
                </a:solidFill>
                <a:latin typeface="Helvetica Neue"/>
                <a:ea typeface="Helvetica Neue"/>
                <a:cs typeface="Helvetica Neue"/>
              </a:defRPr>
            </a:lvl1pPr>
          </a:lstStyle>
          <a:p>
            <a:pPr algn="r"/>
            <a:fld id="{F7021451-1387-4CA6-816F-3879F97B5CBC}" type="slidenum">
              <a:rPr b="0" lang="en-US"/>
              <a:t>6</a:t>
            </a:fld>
            <a:endParaRPr 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0" y="0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800" kern="0" dirty="0">
                <a:solidFill>
                  <a:srgbClr val="FF0066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НОВОЕ ПОКОЛЕНИЕ 2026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02920" y="1051560"/>
            <a:ext cx="658368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400" b="1" spc="-100" kern="0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Что меняется в формуле</a:t>
            </a:r>
            <a:endParaRPr lang="en-US" sz="3400" dirty="0"/>
          </a:p>
        </p:txBody>
      </p:sp>
      <p:pic>
        <p:nvPicPr>
          <p:cNvPr id="4" name="Image 0" descr="dualsenses/img/hero-updates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674049" y="658368"/>
            <a:ext cx="3854302" cy="1325880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548640" y="2057400"/>
            <a:ext cx="3520440" cy="1874520"/>
          </a:xfrm>
          <a:prstGeom prst="roundRect">
            <a:avLst>
              <a:gd name="adj" fmla="val 2439"/>
            </a:avLst>
          </a:prstGeom>
          <a:solidFill>
            <a:srgbClr val="FBFBFD"/>
          </a:solidFill>
          <a:ln w="9525">
            <a:solidFill>
              <a:srgbClr val="E7E9EE"/>
            </a:solidFill>
            <a:prstDash val="solid"/>
          </a:ln>
        </p:spPr>
      </p:sp>
      <p:sp>
        <p:nvSpPr>
          <p:cNvPr id="6" name="Shape 3"/>
          <p:cNvSpPr/>
          <p:nvPr/>
        </p:nvSpPr>
        <p:spPr>
          <a:xfrm>
            <a:off x="548640" y="2057400"/>
            <a:ext cx="54864" cy="1874520"/>
          </a:xfrm>
          <a:prstGeom prst="rect">
            <a:avLst/>
          </a:prstGeom>
          <a:solidFill>
            <a:srgbClr val="ECB546"/>
          </a:solidFill>
          <a:ln w="12700">
            <a:solidFill>
              <a:srgbClr val="ECB546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777240" y="2240280"/>
            <a:ext cx="3108960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b="1" dirty="0">
                <a:solidFill>
                  <a:srgbClr val="A2760D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SERUM SPRAY — ПРОЗРАЧНАЯ ФАЗА</a:t>
            </a:r>
            <a:endParaRPr lang="en-US" sz="1100" dirty="0"/>
          </a:p>
        </p:txBody>
      </p:sp>
      <p:sp>
        <p:nvSpPr>
          <p:cNvPr id="8" name="Text 5"/>
          <p:cNvSpPr/>
          <p:nvPr/>
        </p:nvSpPr>
        <p:spPr>
          <a:xfrm>
            <a:off x="777240" y="2807208"/>
            <a:ext cx="3108960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25000"/>
              </a:lnSpc>
              <a:buNone/>
            </a:pPr>
            <a:r>
              <a:rPr lang="en-US" sz="100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В Rich Repair и Curls &amp; Waves нижняя фаза меняется с молочной на прозрачную. Более современная текстура, более лёгкий результат, та же эффективность.</a:t>
            </a:r>
            <a:endParaRPr lang="en-US" sz="1000" dirty="0"/>
          </a:p>
        </p:txBody>
      </p:sp>
      <p:sp>
        <p:nvSpPr>
          <p:cNvPr id="9" name="Shape 6"/>
          <p:cNvSpPr/>
          <p:nvPr/>
        </p:nvSpPr>
        <p:spPr>
          <a:xfrm>
            <a:off x="4279392" y="2057400"/>
            <a:ext cx="3520440" cy="1874520"/>
          </a:xfrm>
          <a:prstGeom prst="roundRect">
            <a:avLst>
              <a:gd name="adj" fmla="val 2439"/>
            </a:avLst>
          </a:prstGeom>
          <a:solidFill>
            <a:srgbClr val="FBFBFD"/>
          </a:solidFill>
          <a:ln w="9525">
            <a:solidFill>
              <a:srgbClr val="E7E9EE"/>
            </a:solidFill>
            <a:prstDash val="solid"/>
          </a:ln>
        </p:spPr>
      </p:sp>
      <p:sp>
        <p:nvSpPr>
          <p:cNvPr id="10" name="Shape 7"/>
          <p:cNvSpPr/>
          <p:nvPr/>
        </p:nvSpPr>
        <p:spPr>
          <a:xfrm>
            <a:off x="4279392" y="2057400"/>
            <a:ext cx="54864" cy="1874520"/>
          </a:xfrm>
          <a:prstGeom prst="rect">
            <a:avLst/>
          </a:prstGeom>
          <a:solidFill>
            <a:srgbClr val="519648"/>
          </a:solidFill>
          <a:ln w="12700">
            <a:solidFill>
              <a:srgbClr val="519648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4507992" y="2240280"/>
            <a:ext cx="3108960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b="1" dirty="0">
                <a:solidFill>
                  <a:srgbClr val="3F7739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CURLS &amp; WAVES — НОВАЯ ТЕХНОЛОГИЯ</a:t>
            </a:r>
            <a:endParaRPr lang="en-US" sz="1100" dirty="0"/>
          </a:p>
        </p:txBody>
      </p:sp>
      <p:sp>
        <p:nvSpPr>
          <p:cNvPr id="12" name="Text 9"/>
          <p:cNvSpPr/>
          <p:nvPr/>
        </p:nvSpPr>
        <p:spPr>
          <a:xfrm>
            <a:off x="4507992" y="2807208"/>
            <a:ext cx="3108960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25000"/>
              </a:lnSpc>
              <a:buNone/>
            </a:pPr>
            <a:r>
              <a:rPr lang="en-US" sz="100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Гидролизованный крахмал и глицерин заменяют молочный протеин. Лучшая фиксация, выравнивание локона и идеальная форма спирали.</a:t>
            </a:r>
            <a:endParaRPr lang="en-US" sz="1000" dirty="0"/>
          </a:p>
        </p:txBody>
      </p:sp>
      <p:sp>
        <p:nvSpPr>
          <p:cNvPr id="13" name="Shape 10"/>
          <p:cNvSpPr/>
          <p:nvPr/>
        </p:nvSpPr>
        <p:spPr>
          <a:xfrm>
            <a:off x="8010144" y="2057400"/>
            <a:ext cx="3520440" cy="1874520"/>
          </a:xfrm>
          <a:prstGeom prst="roundRect">
            <a:avLst>
              <a:gd name="adj" fmla="val 2439"/>
            </a:avLst>
          </a:prstGeom>
          <a:solidFill>
            <a:srgbClr val="FBFBFD"/>
          </a:solidFill>
          <a:ln w="9525">
            <a:solidFill>
              <a:srgbClr val="E7E9EE"/>
            </a:solidFill>
            <a:prstDash val="solid"/>
          </a:ln>
        </p:spPr>
      </p:sp>
      <p:sp>
        <p:nvSpPr>
          <p:cNvPr id="14" name="Shape 11"/>
          <p:cNvSpPr/>
          <p:nvPr/>
        </p:nvSpPr>
        <p:spPr>
          <a:xfrm>
            <a:off x="8010144" y="2057400"/>
            <a:ext cx="54864" cy="1874520"/>
          </a:xfrm>
          <a:prstGeom prst="rect">
            <a:avLst/>
          </a:prstGeom>
          <a:solidFill>
            <a:srgbClr val="519648"/>
          </a:solidFill>
          <a:ln w="12700">
            <a:solidFill>
              <a:srgbClr val="519648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8238744" y="2240280"/>
            <a:ext cx="3108960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b="1" dirty="0">
                <a:solidFill>
                  <a:srgbClr val="3F7739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CURLS &amp; WAVES — НОВЫЙ LEAVE-IN SPRAY</a:t>
            </a:r>
            <a:endParaRPr lang="en-US" sz="1100" dirty="0"/>
          </a:p>
        </p:txBody>
      </p:sp>
      <p:sp>
        <p:nvSpPr>
          <p:cNvPr id="16" name="Text 13"/>
          <p:cNvSpPr/>
          <p:nvPr/>
        </p:nvSpPr>
        <p:spPr>
          <a:xfrm>
            <a:off x="8238744" y="2807208"/>
            <a:ext cx="3108960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25000"/>
              </a:lnSpc>
              <a:buNone/>
            </a:pPr>
            <a:r>
              <a:rPr lang="en-US" sz="100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Новая однофазная прозрачная формула с улучшенной фиксацией локона.</a:t>
            </a:r>
            <a:endParaRPr lang="en-US" sz="1000" dirty="0"/>
          </a:p>
        </p:txBody>
      </p:sp>
      <p:sp>
        <p:nvSpPr>
          <p:cNvPr id="17" name="Shape 14"/>
          <p:cNvSpPr/>
          <p:nvPr/>
        </p:nvSpPr>
        <p:spPr>
          <a:xfrm>
            <a:off x="548640" y="4114800"/>
            <a:ext cx="3520440" cy="1874520"/>
          </a:xfrm>
          <a:prstGeom prst="roundRect">
            <a:avLst>
              <a:gd name="adj" fmla="val 2439"/>
            </a:avLst>
          </a:prstGeom>
          <a:solidFill>
            <a:srgbClr val="FBFBFD"/>
          </a:solidFill>
          <a:ln w="9525">
            <a:solidFill>
              <a:srgbClr val="E7E9EE"/>
            </a:solidFill>
            <a:prstDash val="solid"/>
          </a:ln>
        </p:spPr>
      </p:sp>
      <p:sp>
        <p:nvSpPr>
          <p:cNvPr id="18" name="Shape 15"/>
          <p:cNvSpPr/>
          <p:nvPr/>
        </p:nvSpPr>
        <p:spPr>
          <a:xfrm>
            <a:off x="548640" y="4114800"/>
            <a:ext cx="54864" cy="1874520"/>
          </a:xfrm>
          <a:prstGeom prst="rect">
            <a:avLst/>
          </a:prstGeom>
          <a:solidFill>
            <a:srgbClr val="FF0066"/>
          </a:solidFill>
          <a:ln w="12700">
            <a:solidFill>
              <a:srgbClr val="FF0066"/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777240" y="4297680"/>
            <a:ext cx="3108960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b="1" dirty="0">
                <a:solidFill>
                  <a:srgbClr val="D6004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COLOR &amp; COLOR EXTRA RICH — ОБЩИЙ АРОМАТ</a:t>
            </a:r>
            <a:endParaRPr lang="en-US" sz="1100" dirty="0"/>
          </a:p>
        </p:txBody>
      </p:sp>
      <p:sp>
        <p:nvSpPr>
          <p:cNvPr id="20" name="Text 17"/>
          <p:cNvSpPr/>
          <p:nvPr/>
        </p:nvSpPr>
        <p:spPr>
          <a:xfrm>
            <a:off x="777240" y="4864608"/>
            <a:ext cx="3108960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25000"/>
              </a:lnSpc>
              <a:buNone/>
            </a:pPr>
            <a:r>
              <a:rPr lang="en-US" sz="100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Линия Color Extra Rich теперь имеет тот же аромат, что и Color. Единый опыт при сохранении различий по типу волос.</a:t>
            </a:r>
            <a:endParaRPr lang="en-US" sz="1000" dirty="0"/>
          </a:p>
        </p:txBody>
      </p:sp>
      <p:sp>
        <p:nvSpPr>
          <p:cNvPr id="21" name="Shape 18"/>
          <p:cNvSpPr/>
          <p:nvPr/>
        </p:nvSpPr>
        <p:spPr>
          <a:xfrm>
            <a:off x="4279392" y="4114800"/>
            <a:ext cx="3520440" cy="1874520"/>
          </a:xfrm>
          <a:prstGeom prst="roundRect">
            <a:avLst>
              <a:gd name="adj" fmla="val 2439"/>
            </a:avLst>
          </a:prstGeom>
          <a:solidFill>
            <a:srgbClr val="FBFBFD"/>
          </a:solidFill>
          <a:ln w="9525">
            <a:solidFill>
              <a:srgbClr val="E7E9EE"/>
            </a:solidFill>
            <a:prstDash val="solid"/>
          </a:ln>
        </p:spPr>
      </p:sp>
      <p:sp>
        <p:nvSpPr>
          <p:cNvPr id="22" name="Shape 19"/>
          <p:cNvSpPr/>
          <p:nvPr/>
        </p:nvSpPr>
        <p:spPr>
          <a:xfrm>
            <a:off x="4279392" y="4114800"/>
            <a:ext cx="54864" cy="1874520"/>
          </a:xfrm>
          <a:prstGeom prst="rect">
            <a:avLst/>
          </a:prstGeom>
          <a:solidFill>
            <a:srgbClr val="9AA0A8"/>
          </a:solidFill>
          <a:ln w="12700">
            <a:solidFill>
              <a:srgbClr val="9AA0A8"/>
            </a:solidFill>
            <a:prstDash val="solid"/>
          </a:ln>
        </p:spPr>
      </p:sp>
      <p:sp>
        <p:nvSpPr>
          <p:cNvPr id="23" name="Text 20"/>
          <p:cNvSpPr/>
          <p:nvPr/>
        </p:nvSpPr>
        <p:spPr>
          <a:xfrm>
            <a:off x="4507992" y="4297680"/>
            <a:ext cx="3108960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b="1" dirty="0">
                <a:solidFill>
                  <a:srgbClr val="6B717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MEN — НОВЫЙ АРОМАТ</a:t>
            </a:r>
            <a:endParaRPr lang="en-US" sz="1100" dirty="0"/>
          </a:p>
        </p:txBody>
      </p:sp>
      <p:sp>
        <p:nvSpPr>
          <p:cNvPr id="24" name="Text 21"/>
          <p:cNvSpPr/>
          <p:nvPr/>
        </p:nvSpPr>
        <p:spPr>
          <a:xfrm>
            <a:off x="4507992" y="4864608"/>
            <a:ext cx="3108960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25000"/>
              </a:lnSpc>
              <a:buNone/>
            </a:pPr>
            <a:r>
              <a:rPr lang="en-US" sz="100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Линия Men обновляется новым свежим ароматом, более близким к современным тенденциям.</a:t>
            </a:r>
            <a:endParaRPr lang="en-US" sz="1000" dirty="0"/>
          </a:p>
        </p:txBody>
      </p:sp>
      <p:sp>
        <p:nvSpPr>
          <p:cNvPr id="25" name="Shape 22"/>
          <p:cNvSpPr/>
          <p:nvPr/>
        </p:nvSpPr>
        <p:spPr>
          <a:xfrm>
            <a:off x="8010144" y="4114800"/>
            <a:ext cx="3520440" cy="1874520"/>
          </a:xfrm>
          <a:prstGeom prst="roundRect">
            <a:avLst>
              <a:gd name="adj" fmla="val 2439"/>
            </a:avLst>
          </a:prstGeom>
          <a:solidFill>
            <a:srgbClr val="FBFBFD"/>
          </a:solidFill>
          <a:ln w="9525">
            <a:solidFill>
              <a:srgbClr val="E7E9EE"/>
            </a:solidFill>
            <a:prstDash val="solid"/>
          </a:ln>
        </p:spPr>
      </p:sp>
      <p:sp>
        <p:nvSpPr>
          <p:cNvPr id="26" name="Shape 23"/>
          <p:cNvSpPr/>
          <p:nvPr/>
        </p:nvSpPr>
        <p:spPr>
          <a:xfrm>
            <a:off x="8010144" y="4114800"/>
            <a:ext cx="54864" cy="1874520"/>
          </a:xfrm>
          <a:prstGeom prst="rect">
            <a:avLst/>
          </a:prstGeom>
          <a:solidFill>
            <a:srgbClr val="3C59B6"/>
          </a:solidFill>
          <a:ln w="12700">
            <a:solidFill>
              <a:srgbClr val="3C59B6"/>
            </a:solidFill>
            <a:prstDash val="solid"/>
          </a:ln>
        </p:spPr>
      </p:sp>
      <p:sp>
        <p:nvSpPr>
          <p:cNvPr id="27" name="Text 24"/>
          <p:cNvSpPr/>
          <p:nvPr/>
        </p:nvSpPr>
        <p:spPr>
          <a:xfrm>
            <a:off x="8238744" y="4297680"/>
            <a:ext cx="3108960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b="1" dirty="0">
                <a:solidFill>
                  <a:srgbClr val="33499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ULTRA VOLUME — ЕДИНЫЙ АРОМАТ</a:t>
            </a:r>
            <a:endParaRPr lang="en-US" sz="1100" dirty="0"/>
          </a:p>
        </p:txBody>
      </p:sp>
      <p:sp>
        <p:nvSpPr>
          <p:cNvPr id="28" name="Text 25"/>
          <p:cNvSpPr/>
          <p:nvPr/>
        </p:nvSpPr>
        <p:spPr>
          <a:xfrm>
            <a:off x="8238744" y="4864608"/>
            <a:ext cx="3108960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25000"/>
              </a:lnSpc>
              <a:buNone/>
            </a:pPr>
            <a:r>
              <a:rPr lang="en-US" sz="100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Bodifying Spray теперь имеет базовый аромат линии — для единства всей гаммы.</a:t>
            </a:r>
            <a:endParaRPr lang="en-US" sz="10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38560" y="6656832"/>
            <a:ext cx="54864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900">
                <a:solidFill>
                  <a:srgbClr val="9AA0AB"/>
                </a:solidFill>
                <a:latin typeface="Helvetica Neue"/>
                <a:ea typeface="Helvetica Neue"/>
                <a:cs typeface="Helvetica Neue"/>
              </a:defRPr>
            </a:lvl1pPr>
          </a:lstStyle>
          <a:p>
            <a:pPr algn="r"/>
            <a:fld id="{F7021451-1387-4CA6-816F-3879F97B5CBC}" type="slidenum">
              <a:rPr b="0" lang="en-US"/>
              <a:t>7</a:t>
            </a:fld>
            <a:endParaRPr 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0" y="0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800" kern="0" dirty="0">
                <a:solidFill>
                  <a:srgbClr val="FF0066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НОВОЕ ПОКОЛЕНИЕ 2026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02920" y="1051560"/>
            <a:ext cx="105156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600" b="1" spc="-100" kern="0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Что меняется в линейке и упаковке</a:t>
            </a:r>
            <a:endParaRPr lang="en-US" sz="3600" dirty="0"/>
          </a:p>
        </p:txBody>
      </p:sp>
      <p:sp>
        <p:nvSpPr>
          <p:cNvPr id="4" name="Shape 2"/>
          <p:cNvSpPr/>
          <p:nvPr/>
        </p:nvSpPr>
        <p:spPr>
          <a:xfrm>
            <a:off x="548640" y="2057400"/>
            <a:ext cx="5577840" cy="1207008"/>
          </a:xfrm>
          <a:prstGeom prst="roundRect">
            <a:avLst>
              <a:gd name="adj" fmla="val 3788"/>
            </a:avLst>
          </a:prstGeom>
          <a:solidFill>
            <a:srgbClr val="FBFBFD"/>
          </a:solidFill>
          <a:ln w="9525">
            <a:solidFill>
              <a:srgbClr val="E7E9EE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548640" y="2057400"/>
            <a:ext cx="54864" cy="1207008"/>
          </a:xfrm>
          <a:prstGeom prst="rect">
            <a:avLst/>
          </a:prstGeom>
          <a:solidFill>
            <a:srgbClr val="177FF1"/>
          </a:solidFill>
          <a:ln w="12700">
            <a:solidFill>
              <a:srgbClr val="177FF1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777240" y="2194560"/>
            <a:ext cx="512064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F5FBE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НОВАЯ ЛИНИЯ: PURE HYDRATION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777240" y="2514600"/>
            <a:ext cx="5120640" cy="685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25000"/>
              </a:lnSpc>
              <a:buNone/>
            </a:pPr>
            <a:r>
              <a:rPr lang="en-US" sz="100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Чистое увлажнение без восстановления и без утяжеления — потребность, которой не хватало в гамме.</a:t>
            </a:r>
            <a:endParaRPr lang="en-US" sz="1000" dirty="0"/>
          </a:p>
        </p:txBody>
      </p:sp>
      <p:sp>
        <p:nvSpPr>
          <p:cNvPr id="8" name="Shape 6"/>
          <p:cNvSpPr/>
          <p:nvPr/>
        </p:nvSpPr>
        <p:spPr>
          <a:xfrm>
            <a:off x="548640" y="3429000"/>
            <a:ext cx="5577840" cy="1207008"/>
          </a:xfrm>
          <a:prstGeom prst="roundRect">
            <a:avLst>
              <a:gd name="adj" fmla="val 3788"/>
            </a:avLst>
          </a:prstGeom>
          <a:solidFill>
            <a:srgbClr val="FBFBFD"/>
          </a:solidFill>
          <a:ln w="9525">
            <a:solidFill>
              <a:srgbClr val="E7E9EE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548640" y="3429000"/>
            <a:ext cx="54864" cy="1207008"/>
          </a:xfrm>
          <a:prstGeom prst="rect">
            <a:avLst/>
          </a:prstGeom>
          <a:solidFill>
            <a:srgbClr val="7030A0"/>
          </a:solidFill>
          <a:ln w="12700">
            <a:solidFill>
              <a:srgbClr val="7030A0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777240" y="3566160"/>
            <a:ext cx="512064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6A2A98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БЛОНД В ОДНОМ МЕСТЕ</a:t>
            </a:r>
            <a:endParaRPr lang="en-US" sz="1100" dirty="0"/>
          </a:p>
        </p:txBody>
      </p:sp>
      <p:sp>
        <p:nvSpPr>
          <p:cNvPr id="11" name="Text 9"/>
          <p:cNvSpPr/>
          <p:nvPr/>
        </p:nvSpPr>
        <p:spPr>
          <a:xfrm>
            <a:off x="777240" y="3886200"/>
            <a:ext cx="5120640" cy="685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25000"/>
              </a:lnSpc>
              <a:buNone/>
            </a:pPr>
            <a:r>
              <a:rPr lang="en-US" sz="100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Тонирующие продукты для блонда переходят в линию Blondes &amp; Highlights как Purple Toning Shampoo &amp; Conditioner. Один раздел для всего ухода за блондом.</a:t>
            </a:r>
            <a:endParaRPr lang="en-US" sz="1000" dirty="0"/>
          </a:p>
        </p:txBody>
      </p:sp>
      <p:sp>
        <p:nvSpPr>
          <p:cNvPr id="12" name="Shape 10"/>
          <p:cNvSpPr/>
          <p:nvPr/>
        </p:nvSpPr>
        <p:spPr>
          <a:xfrm>
            <a:off x="548640" y="4800600"/>
            <a:ext cx="5577840" cy="1207008"/>
          </a:xfrm>
          <a:prstGeom prst="roundRect">
            <a:avLst>
              <a:gd name="adj" fmla="val 3788"/>
            </a:avLst>
          </a:prstGeom>
          <a:solidFill>
            <a:srgbClr val="FBFBFD"/>
          </a:solidFill>
          <a:ln w="9525">
            <a:solidFill>
              <a:srgbClr val="E7E9EE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548640" y="4800600"/>
            <a:ext cx="54864" cy="1207008"/>
          </a:xfrm>
          <a:prstGeom prst="rect">
            <a:avLst/>
          </a:prstGeom>
          <a:solidFill>
            <a:srgbClr val="519648"/>
          </a:solidFill>
          <a:ln w="12700">
            <a:solidFill>
              <a:srgbClr val="519648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777240" y="4937760"/>
            <a:ext cx="512064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3F7739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НОВЫЕ НАЗВАНИЯ В CURLS &amp; WAVES</a:t>
            </a:r>
            <a:endParaRPr lang="en-US" sz="1100" dirty="0"/>
          </a:p>
        </p:txBody>
      </p:sp>
      <p:sp>
        <p:nvSpPr>
          <p:cNvPr id="15" name="Text 13"/>
          <p:cNvSpPr/>
          <p:nvPr/>
        </p:nvSpPr>
        <p:spPr>
          <a:xfrm>
            <a:off x="777240" y="5257800"/>
            <a:ext cx="5120640" cy="685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25000"/>
              </a:lnSpc>
              <a:buNone/>
            </a:pPr>
            <a:r>
              <a:rPr lang="en-US" sz="100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Переименование по логике «bundling», чтобы было ясно, что делает продукт, и чтобы линия отличалась от новой Pure Hydration.</a:t>
            </a:r>
            <a:endParaRPr lang="en-US" sz="1000" dirty="0"/>
          </a:p>
        </p:txBody>
      </p:sp>
      <p:sp>
        <p:nvSpPr>
          <p:cNvPr id="16" name="Shape 14"/>
          <p:cNvSpPr/>
          <p:nvPr/>
        </p:nvSpPr>
        <p:spPr>
          <a:xfrm>
            <a:off x="6355080" y="2057400"/>
            <a:ext cx="5285232" cy="2331720"/>
          </a:xfrm>
          <a:prstGeom prst="roundRect">
            <a:avLst>
              <a:gd name="adj" fmla="val 1961"/>
            </a:avLst>
          </a:prstGeom>
          <a:solidFill>
            <a:srgbClr val="FBFBFD"/>
          </a:solidFill>
          <a:ln w="9525">
            <a:solidFill>
              <a:srgbClr val="E7E9EE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6355080" y="2057400"/>
            <a:ext cx="5285232" cy="54864"/>
          </a:xfrm>
          <a:prstGeom prst="rect">
            <a:avLst/>
          </a:prstGeom>
          <a:solidFill>
            <a:srgbClr val="0A0A0F"/>
          </a:solidFill>
          <a:ln w="12700">
            <a:solidFill>
              <a:srgbClr val="0A0A0F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6629400" y="2286000"/>
            <a:ext cx="4754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НОВЫЙ 2D DESIGN</a:t>
            </a:r>
            <a:endParaRPr lang="en-US" sz="2000" dirty="0"/>
          </a:p>
        </p:txBody>
      </p:sp>
      <p:sp>
        <p:nvSpPr>
          <p:cNvPr id="19" name="Shape 17"/>
          <p:cNvSpPr/>
          <p:nvPr/>
        </p:nvSpPr>
        <p:spPr>
          <a:xfrm>
            <a:off x="6656832" y="2852928"/>
            <a:ext cx="91440" cy="91440"/>
          </a:xfrm>
          <a:prstGeom prst="ellipse">
            <a:avLst/>
          </a:prstGeom>
          <a:solidFill>
            <a:srgbClr val="FF0066"/>
          </a:solidFill>
          <a:ln w="12700">
            <a:solidFill>
              <a:srgbClr val="FF0066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6876288" y="2743200"/>
            <a:ext cx="452628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8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Более смелый подход к логотипу и типографике.</a:t>
            </a:r>
            <a:endParaRPr lang="en-US" sz="980" dirty="0"/>
          </a:p>
        </p:txBody>
      </p:sp>
      <p:sp>
        <p:nvSpPr>
          <p:cNvPr id="21" name="Shape 19"/>
          <p:cNvSpPr/>
          <p:nvPr/>
        </p:nvSpPr>
        <p:spPr>
          <a:xfrm>
            <a:off x="6656832" y="3154680"/>
            <a:ext cx="91440" cy="91440"/>
          </a:xfrm>
          <a:prstGeom prst="ellipse">
            <a:avLst/>
          </a:prstGeom>
          <a:solidFill>
            <a:srgbClr val="FF0066"/>
          </a:solidFill>
          <a:ln w="12700">
            <a:solidFill>
              <a:srgbClr val="FF0066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6876288" y="3044952"/>
            <a:ext cx="452628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8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Усиленное присутствие названия «Dualsenses».</a:t>
            </a:r>
            <a:endParaRPr lang="en-US" sz="980" dirty="0"/>
          </a:p>
        </p:txBody>
      </p:sp>
      <p:sp>
        <p:nvSpPr>
          <p:cNvPr id="23" name="Shape 21"/>
          <p:cNvSpPr/>
          <p:nvPr/>
        </p:nvSpPr>
        <p:spPr>
          <a:xfrm>
            <a:off x="6656832" y="3456432"/>
            <a:ext cx="91440" cy="91440"/>
          </a:xfrm>
          <a:prstGeom prst="ellipse">
            <a:avLst/>
          </a:prstGeom>
          <a:solidFill>
            <a:srgbClr val="FF0066"/>
          </a:solidFill>
          <a:ln w="12700">
            <a:solidFill>
              <a:srgbClr val="FF0066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6876288" y="3346704"/>
            <a:ext cx="452628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8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Те же цветовые коды — лёгкое узнавание на полке.</a:t>
            </a:r>
            <a:endParaRPr lang="en-US" sz="980" dirty="0"/>
          </a:p>
        </p:txBody>
      </p:sp>
      <p:sp>
        <p:nvSpPr>
          <p:cNvPr id="25" name="Shape 23"/>
          <p:cNvSpPr/>
          <p:nvPr/>
        </p:nvSpPr>
        <p:spPr>
          <a:xfrm>
            <a:off x="6656832" y="3758184"/>
            <a:ext cx="91440" cy="91440"/>
          </a:xfrm>
          <a:prstGeom prst="ellipse">
            <a:avLst/>
          </a:prstGeom>
          <a:solidFill>
            <a:srgbClr val="FF0066"/>
          </a:solidFill>
          <a:ln w="12700">
            <a:solidFill>
              <a:srgbClr val="FF0066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6876288" y="3648456"/>
            <a:ext cx="452628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8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От металлика к более современному матовому финишу.</a:t>
            </a:r>
            <a:endParaRPr lang="en-US" sz="980" dirty="0"/>
          </a:p>
        </p:txBody>
      </p:sp>
      <p:sp>
        <p:nvSpPr>
          <p:cNvPr id="27" name="Shape 25"/>
          <p:cNvSpPr/>
          <p:nvPr/>
        </p:nvSpPr>
        <p:spPr>
          <a:xfrm>
            <a:off x="6656832" y="4059936"/>
            <a:ext cx="91440" cy="91440"/>
          </a:xfrm>
          <a:prstGeom prst="ellipse">
            <a:avLst/>
          </a:prstGeom>
          <a:solidFill>
            <a:srgbClr val="FF0066"/>
          </a:solidFill>
          <a:ln w="12700">
            <a:solidFill>
              <a:srgbClr val="FF0066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6876288" y="3950208"/>
            <a:ext cx="452628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8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Текст перестроен для лучшей читаемости.</a:t>
            </a:r>
            <a:endParaRPr lang="en-US" sz="980" dirty="0"/>
          </a:p>
        </p:txBody>
      </p:sp>
      <p:sp>
        <p:nvSpPr>
          <p:cNvPr id="29" name="Shape 27"/>
          <p:cNvSpPr/>
          <p:nvPr/>
        </p:nvSpPr>
        <p:spPr>
          <a:xfrm>
            <a:off x="6355080" y="4526280"/>
            <a:ext cx="5285232" cy="1234440"/>
          </a:xfrm>
          <a:prstGeom prst="roundRect">
            <a:avLst>
              <a:gd name="adj" fmla="val 3704"/>
            </a:avLst>
          </a:prstGeom>
          <a:solidFill>
            <a:srgbClr val="EFF1F3"/>
          </a:solidFill>
          <a:ln w="9525">
            <a:solidFill>
              <a:srgbClr val="EFF1F3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6629400" y="4681728"/>
            <a:ext cx="47548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MEN: НОВЫЙ ЦВЕТ УПАКОВКИ</a:t>
            </a:r>
            <a:endParaRPr lang="en-US" sz="1050" dirty="0"/>
          </a:p>
        </p:txBody>
      </p:sp>
      <p:sp>
        <p:nvSpPr>
          <p:cNvPr id="31" name="Text 29"/>
          <p:cNvSpPr/>
          <p:nvPr/>
        </p:nvSpPr>
        <p:spPr>
          <a:xfrm>
            <a:off x="6629400" y="4983480"/>
            <a:ext cx="4754880" cy="7315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25000"/>
              </a:lnSpc>
              <a:buNone/>
            </a:pPr>
            <a:r>
              <a:rPr lang="en-US" sz="98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Флакон и крышка в современном светло-сером цвете — проще для переработки и лучше сочетается с пастельными тонами новой айдентики, сохраняя мужской характер.</a:t>
            </a:r>
            <a:endParaRPr lang="en-US" sz="98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38560" y="6656832"/>
            <a:ext cx="54864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900">
                <a:solidFill>
                  <a:srgbClr val="9AA0AB"/>
                </a:solidFill>
                <a:latin typeface="Helvetica Neue"/>
                <a:ea typeface="Helvetica Neue"/>
                <a:cs typeface="Helvetica Neue"/>
              </a:defRPr>
            </a:lvl1pPr>
          </a:lstStyle>
          <a:p>
            <a:pPr algn="r"/>
            <a:fld id="{F7021451-1387-4CA6-816F-3879F97B5CBC}" type="slidenum">
              <a:rPr b="0" lang="en-US"/>
              <a:t>8</a:t>
            </a:fld>
            <a:endParaRPr lang="en-U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822960"/>
            <a:ext cx="10058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1000" kern="0" dirty="0">
                <a:solidFill>
                  <a:srgbClr val="9AA0AB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12 ЛИНИЙ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02920" y="1143000"/>
            <a:ext cx="1097280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600" b="1" spc="-200" kern="0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Продукт за продуктом</a:t>
            </a:r>
            <a:endParaRPr lang="en-US" sz="4600" dirty="0"/>
          </a:p>
        </p:txBody>
      </p:sp>
      <p:pic>
        <p:nvPicPr>
          <p:cNvPr id="4" name="Image 0" descr="dualsenses/img/lineup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480705" y="2697480"/>
            <a:ext cx="9227542" cy="3703320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1480705" y="2212848"/>
            <a:ext cx="677522" cy="109728"/>
          </a:xfrm>
          <a:prstGeom prst="rect">
            <a:avLst/>
          </a:prstGeom>
          <a:solidFill>
            <a:srgbClr val="27B7BB"/>
          </a:solidFill>
          <a:ln w="12700">
            <a:solidFill>
              <a:srgbClr val="27B7BB"/>
            </a:solidFill>
            <a:prstDash val="solid"/>
          </a:ln>
        </p:spPr>
      </p:sp>
      <p:sp>
        <p:nvSpPr>
          <p:cNvPr id="6" name="Shape 3"/>
          <p:cNvSpPr/>
          <p:nvPr/>
        </p:nvSpPr>
        <p:spPr>
          <a:xfrm>
            <a:off x="2249667" y="2212848"/>
            <a:ext cx="677522" cy="109728"/>
          </a:xfrm>
          <a:prstGeom prst="rect">
            <a:avLst/>
          </a:prstGeom>
          <a:solidFill>
            <a:srgbClr val="177FF1"/>
          </a:solidFill>
          <a:ln w="12700">
            <a:solidFill>
              <a:srgbClr val="177FF1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3018629" y="2212848"/>
            <a:ext cx="677522" cy="109728"/>
          </a:xfrm>
          <a:prstGeom prst="rect">
            <a:avLst/>
          </a:prstGeom>
          <a:solidFill>
            <a:srgbClr val="ECB546"/>
          </a:solidFill>
          <a:ln w="12700">
            <a:solidFill>
              <a:srgbClr val="ECB546"/>
            </a:solidFill>
            <a:prstDash val="solid"/>
          </a:ln>
        </p:spPr>
      </p:sp>
      <p:sp>
        <p:nvSpPr>
          <p:cNvPr id="8" name="Shape 5"/>
          <p:cNvSpPr/>
          <p:nvPr/>
        </p:nvSpPr>
        <p:spPr>
          <a:xfrm>
            <a:off x="3787591" y="2212848"/>
            <a:ext cx="677522" cy="109728"/>
          </a:xfrm>
          <a:prstGeom prst="rect">
            <a:avLst/>
          </a:prstGeom>
          <a:solidFill>
            <a:srgbClr val="8794A3"/>
          </a:solidFill>
          <a:ln w="12700">
            <a:solidFill>
              <a:srgbClr val="8794A3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4556552" y="2212848"/>
            <a:ext cx="677522" cy="109728"/>
          </a:xfrm>
          <a:prstGeom prst="rect">
            <a:avLst/>
          </a:prstGeom>
          <a:solidFill>
            <a:srgbClr val="FF0066"/>
          </a:solidFill>
          <a:ln w="12700">
            <a:solidFill>
              <a:srgbClr val="FF0066"/>
            </a:solidFill>
            <a:prstDash val="solid"/>
          </a:ln>
        </p:spPr>
      </p:sp>
      <p:sp>
        <p:nvSpPr>
          <p:cNvPr id="10" name="Shape 7"/>
          <p:cNvSpPr/>
          <p:nvPr/>
        </p:nvSpPr>
        <p:spPr>
          <a:xfrm>
            <a:off x="5325514" y="2212848"/>
            <a:ext cx="677522" cy="109728"/>
          </a:xfrm>
          <a:prstGeom prst="rect">
            <a:avLst/>
          </a:prstGeom>
          <a:solidFill>
            <a:srgbClr val="CC0053"/>
          </a:solidFill>
          <a:ln w="12700">
            <a:solidFill>
              <a:srgbClr val="CC0053"/>
            </a:solidFill>
            <a:prstDash val="solid"/>
          </a:ln>
        </p:spPr>
      </p:sp>
      <p:sp>
        <p:nvSpPr>
          <p:cNvPr id="11" name="Shape 8"/>
          <p:cNvSpPr/>
          <p:nvPr/>
        </p:nvSpPr>
        <p:spPr>
          <a:xfrm>
            <a:off x="6094476" y="2212848"/>
            <a:ext cx="677522" cy="109728"/>
          </a:xfrm>
          <a:prstGeom prst="rect">
            <a:avLst/>
          </a:prstGeom>
          <a:solidFill>
            <a:srgbClr val="7030A0"/>
          </a:solidFill>
          <a:ln w="12700">
            <a:solidFill>
              <a:srgbClr val="7030A0"/>
            </a:solidFill>
            <a:prstDash val="solid"/>
          </a:ln>
        </p:spPr>
      </p:sp>
      <p:sp>
        <p:nvSpPr>
          <p:cNvPr id="12" name="Shape 9"/>
          <p:cNvSpPr/>
          <p:nvPr/>
        </p:nvSpPr>
        <p:spPr>
          <a:xfrm>
            <a:off x="6863438" y="2212848"/>
            <a:ext cx="677522" cy="109728"/>
          </a:xfrm>
          <a:prstGeom prst="rect">
            <a:avLst/>
          </a:prstGeom>
          <a:solidFill>
            <a:srgbClr val="FFC000"/>
          </a:solidFill>
          <a:ln w="12700">
            <a:solidFill>
              <a:srgbClr val="FFC000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7632400" y="2212848"/>
            <a:ext cx="677522" cy="109728"/>
          </a:xfrm>
          <a:prstGeom prst="rect">
            <a:avLst/>
          </a:prstGeom>
          <a:solidFill>
            <a:srgbClr val="3C59B6"/>
          </a:solidFill>
          <a:ln w="12700">
            <a:solidFill>
              <a:srgbClr val="3C59B6"/>
            </a:solidFill>
            <a:prstDash val="solid"/>
          </a:ln>
        </p:spPr>
      </p:sp>
      <p:sp>
        <p:nvSpPr>
          <p:cNvPr id="14" name="Shape 11"/>
          <p:cNvSpPr/>
          <p:nvPr/>
        </p:nvSpPr>
        <p:spPr>
          <a:xfrm>
            <a:off x="8401361" y="2212848"/>
            <a:ext cx="677522" cy="109728"/>
          </a:xfrm>
          <a:prstGeom prst="rect">
            <a:avLst/>
          </a:prstGeom>
          <a:solidFill>
            <a:srgbClr val="BB9DCB"/>
          </a:solidFill>
          <a:ln w="12700">
            <a:solidFill>
              <a:srgbClr val="BB9DCB"/>
            </a:solidFill>
            <a:prstDash val="solid"/>
          </a:ln>
        </p:spPr>
      </p:sp>
      <p:sp>
        <p:nvSpPr>
          <p:cNvPr id="15" name="Shape 12"/>
          <p:cNvSpPr/>
          <p:nvPr/>
        </p:nvSpPr>
        <p:spPr>
          <a:xfrm>
            <a:off x="9170323" y="2212848"/>
            <a:ext cx="677522" cy="109728"/>
          </a:xfrm>
          <a:prstGeom prst="rect">
            <a:avLst/>
          </a:prstGeom>
          <a:solidFill>
            <a:srgbClr val="519648"/>
          </a:solidFill>
          <a:ln w="12700">
            <a:solidFill>
              <a:srgbClr val="519648"/>
            </a:solidFill>
            <a:prstDash val="solid"/>
          </a:ln>
        </p:spPr>
      </p:sp>
      <p:sp>
        <p:nvSpPr>
          <p:cNvPr id="16" name="Shape 13"/>
          <p:cNvSpPr/>
          <p:nvPr/>
        </p:nvSpPr>
        <p:spPr>
          <a:xfrm>
            <a:off x="9939285" y="2212848"/>
            <a:ext cx="677522" cy="109728"/>
          </a:xfrm>
          <a:prstGeom prst="rect">
            <a:avLst/>
          </a:prstGeom>
          <a:solidFill>
            <a:srgbClr val="9AA0A8"/>
          </a:solidFill>
          <a:ln w="12700">
            <a:solidFill>
              <a:srgbClr val="9AA0A8"/>
            </a:solidFill>
            <a:prstDash val="solid"/>
          </a:ln>
        </p:spPr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38560" y="6656832"/>
            <a:ext cx="54864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900">
                <a:solidFill>
                  <a:srgbClr val="9AA0AB"/>
                </a:solidFill>
                <a:latin typeface="Helvetica Neue"/>
                <a:ea typeface="Helvetica Neue"/>
                <a:cs typeface="Helvetica Neue"/>
              </a:defRPr>
            </a:lvl1pPr>
          </a:lstStyle>
          <a:p>
            <a:pPr algn="r"/>
            <a:fld id="{F7021451-1387-4CA6-816F-3879F97B5CBC}" type="slidenum">
              <a:rPr b="0" lang="en-US"/>
              <a:t>9</a:t>
            </a:fld>
            <a:endParaRPr 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26</Slides>
  <Notes>26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2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</vt:vector>
  </TitlesOfParts>
  <Company>MLTP Distribution · Cyprus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Goldwell Dualsenses — Знание продукта</dc:title>
  <dc:subject>PptxGenJS Presentation</dc:subject>
  <dc:creator>MLTP</dc:creator>
  <cp:lastModifiedBy>MLTP</cp:lastModifiedBy>
  <cp:revision>1</cp:revision>
  <dcterms:created xsi:type="dcterms:W3CDTF">2026-08-04T11:10:53Z</dcterms:created>
  <dcterms:modified xsi:type="dcterms:W3CDTF">2026-08-04T11:10:53Z</dcterms:modified>
</cp:coreProperties>
</file>