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417320" y="256032"/>
            <a:ext cx="20116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◆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664208" y="256032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GOLDWELL · DUALSENSES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601968"/>
            <a:ext cx="11274552" cy="0"/>
          </a:xfrm>
          <a:prstGeom prst="line">
            <a:avLst/>
          </a:prstGeom>
          <a:noFill/>
          <a:ln/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70" cy="12801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219170" y="0"/>
            <a:ext cx="1219170" cy="12801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438339" y="0"/>
            <a:ext cx="1219170" cy="12801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509" y="0"/>
            <a:ext cx="1219170" cy="12801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876678" y="0"/>
            <a:ext cx="1219170" cy="12801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95848" y="0"/>
            <a:ext cx="1219170" cy="12801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017" y="0"/>
            <a:ext cx="1219170" cy="12801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34187" y="0"/>
            <a:ext cx="1219170" cy="12801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753356" y="0"/>
            <a:ext cx="1219170" cy="12801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972526" y="0"/>
            <a:ext cx="1219170" cy="12801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8580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 DISTRIBUTION · CYPRUS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1691640"/>
            <a:ext cx="113385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400" b="1" spc="-3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DUALSENSES</a:t>
            </a:r>
            <a:endParaRPr lang="en-US" sz="10400" dirty="0"/>
          </a:p>
        </p:txBody>
      </p:sp>
      <p:sp>
        <p:nvSpPr>
          <p:cNvPr id="24" name="Text 22"/>
          <p:cNvSpPr/>
          <p:nvPr/>
        </p:nvSpPr>
        <p:spPr>
          <a:xfrm>
            <a:off x="530352" y="32004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Η νέα γενιά — Γνώση προϊόντος</a:t>
            </a:r>
            <a:endParaRPr lang="en-US" sz="2800" dirty="0"/>
          </a:p>
        </p:txBody>
      </p:sp>
      <p:sp>
        <p:nvSpPr>
          <p:cNvPr id="25" name="Shape 23"/>
          <p:cNvSpPr/>
          <p:nvPr/>
        </p:nvSpPr>
        <p:spPr>
          <a:xfrm>
            <a:off x="548640" y="3977640"/>
            <a:ext cx="146304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0352" y="4206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πυλώνες  ·  12 σειρές  ·  55 προϊόντα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30352" y="4663440"/>
            <a:ext cx="6766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Ένας πλήρης οδηγός για το τι κάνει κάθε προϊόν, με ποια τεχνολογία, για ποια μαλλιά και πώς εφαρμόζεται.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509760" y="594360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09 /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4000" dirty="0"/>
          </a:p>
        </p:txBody>
      </p:sp>
      <p:pic>
        <p:nvPicPr>
          <p:cNvPr id="4" name="Image 0" descr="dualsenses/img/range-scal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783448"/>
            <a:ext cx="4297680" cy="245646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Άμεσα ισορροπημένο τριχωτό, με δερματολογικά εγκεκριμένες λύσεις προσαρμοσμένες στην ανάγκη.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2F6F7"/>
          </a:solidFill>
          <a:ln w="9525">
            <a:solidFill>
              <a:srgbClr val="E2F6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στοχευμένο ενεργό ανά προϊόν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Λιπαρότητα, πιτυρίδα, ευαισθησία, ξηρότητα, αραίωση — η φροντίδα ξεκινά από το τριχωτό.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Clarifying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Βαθύς καθαρισμός. Απομακρύνει υπολείμματα styling, λιπαρότητα και άλατα χωρίς να αφυδατώνει. Με εκχύλισμα λευκού τσαγιού.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Anti-Dandruff Shampoo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 Octopirox® και Zinc-PCA. Μειώνει ορατά την πιτυρίδα και προλαμβάνει την επανεμφάνισή της με τακτική χρήση.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Sensitive Foam Shampoo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Σε μορφή αφρού, εξαιρετικά ήπιο. Για ευαίσθητο τριχωτό που ερεθίζεται εύκολα. Καθαρίζει χωρίς τράβηγμα.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Densifying Shampoo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 καφεΐνη και panthenol. Ενεργοποιεί και φρεσκάρει το τριχωτό — τα μαλλιά δείχνουν και είναι πιο πυκνά στην αφή.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548640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Anti-Hair Loss Serum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31520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με καφεΐνη, panthenol και εκχύλισμα ιτιάς. Ενισχύει ορατά την ίνα ώστε να μειωθεί ο κίνδυνος σπασίματος.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3367278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367278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550158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Densifying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3550158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για ορατή πυκνότητα. Δουλεύει στο τριχωτό, δεν ξεπλένεται, καθημερινή χρήση.</a:t>
            </a:r>
            <a:endParaRPr lang="en-US" sz="880" dirty="0"/>
          </a:p>
        </p:txBody>
      </p:sp>
      <p:sp>
        <p:nvSpPr>
          <p:cNvPr id="34" name="Shape 31"/>
          <p:cNvSpPr/>
          <p:nvPr/>
        </p:nvSpPr>
        <p:spPr>
          <a:xfrm>
            <a:off x="6185916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185916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68796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Rebalance &amp; Hydrate Fluid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368796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 εκχύλισμα κόκκινων φυκιών. Άμεση ανακούφιση από ξηρότητα και τράβηγμα, επαναφέρει την ισορροπία υγρασίας. Δεν ξεπλένεται.</a:t>
            </a:r>
            <a:endParaRPr lang="en-US" sz="880" dirty="0"/>
          </a:p>
        </p:txBody>
      </p:sp>
      <p:sp>
        <p:nvSpPr>
          <p:cNvPr id="38" name="Text 35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 Sensitive Foam Shampoo δεν περιέχει FadeStop Formula.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  ·  ΝΕΑ ΣΕΙΡΑ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4000" dirty="0"/>
          </a:p>
        </p:txBody>
      </p:sp>
      <p:pic>
        <p:nvPicPr>
          <p:cNvPr id="4" name="Image 0" descr="dualsenses/img/range-hydr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1509" y="640080"/>
            <a:ext cx="239082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Άμεση ενυδάτωση και αναλαφρή αίσθηση μαλλιών.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2EEFE"/>
          </a:solidFill>
          <a:ln w="9525">
            <a:solidFill>
              <a:srgbClr val="E2EEF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Hemisqualane + Panthenol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Αφυδατωμένα μαλλιά που όμως δεν είναι ταλαιπωρημένα — και κάθε πελάτης που φοβάται ότι η ενυδάτωση θα τον βαρύνει.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Άμεση ενυδάτωση από το πρώτο λούσιμο.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Βελτιωμένη ελαστικότητα της τρίχας.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Άμεση ενυδάτωση μακράς διάρκειας με τακτική χρήση.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Ξεμπερδεύει αμέσως και ελέγχει τις τρίχες που πετάνε.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5-in-1 Hydrating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Ενυδατώνει, θρέφει και ξεμπερδεύει άμεσα.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Άμεσο αντιστατικό αποτέλεσμα.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Θερμοπροστασία έως 230°C / 446°F.</a:t>
            </a:r>
            <a:endParaRPr lang="en-US" sz="880" dirty="0"/>
          </a:p>
        </p:txBody>
      </p:sp>
      <p:sp>
        <p:nvSpPr>
          <p:cNvPr id="22" name="Text 19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Πάνω από το 80% των συμμετεχόντων επιβεβαίωσε άμεση αίσθηση ενυδάτωσης χωρίς να νιώθουν τα μαλλιά βαριά. Test D/USA, 154 stylists, 2025.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4000" dirty="0"/>
          </a:p>
        </p:txBody>
      </p:sp>
      <p:pic>
        <p:nvPicPr>
          <p:cNvPr id="4" name="Image 0" descr="dualsenses/img/range-richrepai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3656" y="640080"/>
            <a:ext cx="3866528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Άμεση επανόρθωση, αναστρέφοντας φθορά ενός έτους.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CF2DC"/>
          </a:solidFill>
          <a:ln w="9525">
            <a:solidFill>
              <a:srgbClr val="FCF2D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Ξηρά, ταλαιπωρημένα, χημικά επιβαρυμένα μαλλιά. Η κλασική «σωτηρία» για κατεστραμμένη τρίχα.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Ανασυνθέτει άμεσα και ξυπνά τη φυσική λάμψη. Με FadeStop σε κάθε λούσιμο.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Αυξάνει άμεσα τη χτενισιμότητα και μειώνει αποτελεσματικά το σπάσιμο.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Ανασυνθέτει την ίνα έως και 100% σε 60 δευτερόλεπτα. Δράση από το εσωτερικό.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Έξι οφέλη μαζί: λάμψη, απαλότητα, ελαστικότητα, anti-frizz, υγιείς άκρες, λιγότερο σπάσιμο.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Serum Spray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Δίνει απαλότητα και λάμψη, ξεμπερδεύει και διευκολύνει το styling.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αμπούλα βαθιάς αποκατάστασης για την πιο ταλαιπωρημένη τρίχα.</a:t>
            </a:r>
            <a:endParaRPr lang="en-US" sz="880" dirty="0"/>
          </a:p>
        </p:txBody>
      </p:sp>
      <p:sp>
        <p:nvSpPr>
          <p:cNvPr id="34" name="Text 31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IntraLipid: αντικαθιστά τα χαμένα λιπίδια στο εσωτερικό της τρίχας και επιδιορθώνει τη λιπιδική δομή της επιδερμίδας.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4000" dirty="0"/>
          </a:p>
        </p:txBody>
      </p:sp>
      <p:pic>
        <p:nvPicPr>
          <p:cNvPr id="4" name="Image 0" descr="dualsenses/img/range-bondpr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077500"/>
            <a:ext cx="4297680" cy="18683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Έως 99% λιγότερο σπάσιμο και έως 20× πιο δυνατά, πιο ανθεκτικά μαλλιά.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CEFF2"/>
          </a:solidFill>
          <a:ln w="9525">
            <a:solidFill>
              <a:srgbClr val="ECEFF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Inter-Amino-Bond-Builder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Λεπτή, εύθραυστη τρίχα που σπάει. Μαλλιά μετά από ντεκαπάζ, βαφή ή θερμική καταπόνηση.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Pre-Wash Cortex Filler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Πρώτο βήμα πριν το λούσιμο. Γεμίζει τα κενά στον φλοιό ώστε να δουλέψει καλύτερα όλη η ρουτίνα.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Fortifying Shampoo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Δίνει άμεσα φροντίδα και δομή. Ενισχύει τις αδύναμες τρίχες σε κάθε λούσιμο.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Fortifying Conditioner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Μειώνει ορατά το σπάσιμο και προστατεύει από τη μηχανική φθορά στο χτένισμα.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Repair &amp; Structure Spray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Άμεση, μακράς διάρκειας προστασία της επιδερμίδας και θερμοπροστασία.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Ενισχύει την ίνα έως και 100% σε 60 δευτερόλεπτα, χωρίς να βαραίνει.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Day &amp; Night Bond Booster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εντατικής ενίσχυσης. Σταθεροποιεί το δίκτυο δεσμών μέρα και νύχτα.</a:t>
            </a:r>
            <a:endParaRPr lang="en-US" sz="880" dirty="0"/>
          </a:p>
        </p:txBody>
      </p:sp>
      <p:sp>
        <p:nvSpPr>
          <p:cNvPr id="34" name="Text 31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Αμινοξέα και πεπτίδια εισχωρούν στον φλοιό, ενώ εκχυλίσματα κόκκινων και καφέ φυκιών σχηματίζουν νέους ιοντικούς δεσμούς με τις πρωτεΐνες της τρίχας.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4000" dirty="0"/>
          </a:p>
        </p:txBody>
      </p:sp>
      <p:pic>
        <p:nvPicPr>
          <p:cNvPr id="4" name="Image 0" descr="dualsenses/img/range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9207" y="640080"/>
            <a:ext cx="3895426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Διατηρεί το χρώμα των μαλλιών ζωντανό έως και 100 ημέρες.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FE2EE"/>
          </a:solidFill>
          <a:ln w="9525">
            <a:solidFill>
              <a:srgbClr val="FFE2E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Βαμμένα μαλλιά, λεπτή έως μεσαία τρίχα. Η βασική επιλογή για κάθε πελάτη με βαφή.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Αναδεικνύει άμεσα τη φωτεινότητα του χρώματος. Με FadeStop ελαχιστοποιεί το ξεθώριασμα σε κάθε χρήση.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Ξεμπερδεύει και κλείνει την επιδερμίδα ώστε το χρώμα να αντανακλά περισσότερο φως.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Serum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Λάμψη, ξεμπέρδεμα και προστασία χρώματος πριν το styling.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Repair &amp; Radiance Balm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balm. Ενισχύει τη ζωντάνια του χρώματος, μειώνει τη ψαλίδα και προστατεύει από UV.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αμπούλα. Κρατά το χρώμα του κομμωτηρίου ζωντανό έως και 22 λουσίματα.</a:t>
            </a:r>
            <a:endParaRPr lang="en-US" sz="880" dirty="0"/>
          </a:p>
        </p:txBody>
      </p:sp>
      <p:sp>
        <p:nvSpPr>
          <p:cNvPr id="30" name="Text 27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Luminescine: μετατρέπει το μη ορατό UV φως σε ορατό, για εντυπωσιακή λάμψη χρώματος.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4000" dirty="0"/>
          </a:p>
        </p:txBody>
      </p:sp>
      <p:pic>
        <p:nvPicPr>
          <p:cNvPr id="4" name="Image 0" descr="dualsenses/img/range-colorx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3699" y="640080"/>
            <a:ext cx="352644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Διατηρεί το χρώμα ζωντανό έως και 100 ημέρες — με πλουσιότερη θρέψη.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ADCE7"/>
          </a:solidFill>
          <a:ln w="9525">
            <a:solidFill>
              <a:srgbClr val="FADCE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Βαμμένα μαλλιά με χοντρή, πυκνή ή σκληρή τρίχα που χρειάζεται περισσότερη θρέψη από τη σειρά Color.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Ίδια προστασία χρώματος με τη σειρά Color, σε πλουσιότερη σύνθεση για απαιτητική τρίχα.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θρέψη και πειθαρχία σε χοντρή τρίχα, χωρίς να χάνεται η λάμψη του χρώματος.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μάσκα μίας ανάσας — θρέψη και προστασία χρώματος σε 60 δευτερόλεπτα.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αμπούλα για βαθιά θρέψη και μέγιστη διάρκεια χρώματος.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Νέο: Color και Color Extra Rich μοιράζονται πλέον τον ίδιο χρωματικό κωδικό και το ίδιο άρωμα — ένα ενιαίο, πιο δυνατό color care block στο ράφι.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4000" dirty="0"/>
          </a:p>
        </p:txBody>
      </p:sp>
      <p:pic>
        <p:nvPicPr>
          <p:cNvPr id="4" name="Image 0" descr="dualsenses/img/range-blond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063928"/>
            <a:ext cx="4297680" cy="189550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Μειώνει άμεσα τους κίτρινους τόνους, κρατώντας το ξανθό ψυχρό για περισσότερο χρόνο.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EE4F6"/>
          </a:solidFill>
          <a:ln w="9525">
            <a:solidFill>
              <a:srgbClr val="EEE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Ξανθά, ντεκαπαρισμένα, με ανταύγειες και γκρίζα μαλλιά.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Anti-Yellow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Εξουδετερώνει τους ανεπιθύμητους κίτρινους τόνους σε κάθε λούσιμο.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Anti-Yellow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Συμπληρώνει το σαμπουάν — ψυχρό αποτέλεσμα και ξεμπέρδεμα μαζί.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Shampoo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 άμεσες χρωστικές. 2 λεπτά για ελαφρύ φρεσκάρισμα, έως 5 για εντατικό τονάρισμα. Γάντια.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Conditioner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Ίδια λογική με το σαμπουάν, με επιπλέον θρέψη. Ιδανικό για ενδιάμεσα από βαφή σε βαφή.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548640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Serum Spray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31520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Λάμψη και προστασία στην ευαίσθητη ντεκαπαρισμένη τρίχα.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3367278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367278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550158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3550158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μάσκα με anti-yellow δράση σε 60 δευτερόλεπτα.</a:t>
            </a:r>
            <a:endParaRPr lang="en-US" sz="880" dirty="0"/>
          </a:p>
        </p:txBody>
      </p:sp>
      <p:sp>
        <p:nvSpPr>
          <p:cNvPr id="34" name="Shape 31"/>
          <p:cNvSpPr/>
          <p:nvPr/>
        </p:nvSpPr>
        <p:spPr>
          <a:xfrm>
            <a:off x="6185916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185916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68796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368796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αμπούλα για ντεκαπαρισμένα μαλλιά που χρειάζονται βαθιά αποκατάσταση.</a:t>
            </a:r>
            <a:endParaRPr lang="en-US" sz="880" dirty="0"/>
          </a:p>
        </p:txBody>
      </p:sp>
      <p:sp>
        <p:nvSpPr>
          <p:cNvPr id="38" name="Text 35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 Purple Toning Shampoo δεν περιέχει FadeStop Formula. Ο χρόνος παραμονής καθορίζει την ένταση του τοναρίσματος.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4000" dirty="0"/>
          </a:p>
        </p:txBody>
      </p:sp>
      <p:pic>
        <p:nvPicPr>
          <p:cNvPr id="4" name="Image 0" descr="dualsenses/img/range-su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2087" y="640080"/>
            <a:ext cx="3349666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Προστατεύει και αναγεννά άμεσα τα μαλλιά που έχουν καταπονηθεί από τον ήλιο, σε μόλις ένα λεπτό.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FF4D9"/>
          </a:solidFill>
          <a:ln w="9525">
            <a:solidFill>
              <a:srgbClr val="FFF4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φίλτρα UVA/UVB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Καλοκαίρι, θάλασσα, πισίνα. Απαραίτητο για βαμμένα και ξανθά μαλλιά στον ήλιο.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After-Sun Hair &amp; Body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Καθαρίζει μαλλιά και σώμα σε ένα βήμα.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Απομακρύνει αποτελεσματικά αλάτι, χλώριο και υπολείμματα από πισίνα και θάλασσα.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UV Protect Spray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Άμεση προστασία από ήλιο, χλώριο και θαλασσινό νερό.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Προστατεύει το χρώμα από το ξεθώριασμα λόγω UV και αποτρέπει την απώλεια υγρασίας.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Αναγεννά άμεσα την τρίχα σε 60 δευτερόλεπτα.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Αναπληρώνει την υγρασία που χάθηκε και επαναφέρει απαλότητα και λάμψη.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4000" dirty="0"/>
          </a:p>
        </p:txBody>
      </p:sp>
      <p:pic>
        <p:nvPicPr>
          <p:cNvPr id="4" name="Image 0" descr="dualsenses/img/range-volum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5950" y="640080"/>
            <a:ext cx="266194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Άμεσος όγκος για έως 2× πιο πλούσια μαλλιά.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4E9F7"/>
          </a:solidFill>
          <a:ln w="9525">
            <a:solidFill>
              <a:srgbClr val="E4E9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Πρωτεΐνη ρυζιού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Λεπτή, άτονη τρίχα χωρίς σώμα — που δεν αντέχει βαριά προϊόντα.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Καθαρίζει και δίνει άμεσο σώμα από τη ρίζα, χωρίς να βαραίνει.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Ξεμπερδεύει και ενυδατώνει διατηρώντας τον όγκο — φροντίδα χωρίς βάρος.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για ορατή και απτή πληρότητα.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Νέο: αποκτά πλέον το βασικό άρωμα της σειράς.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4000" dirty="0"/>
          </a:p>
        </p:txBody>
      </p:sp>
      <p:pic>
        <p:nvPicPr>
          <p:cNvPr id="4" name="Image 0" descr="dualsenses/img/range-smoot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873926"/>
            <a:ext cx="4297680" cy="22755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Μειώνει άμεσα και ελέγχει το φριζάρισμα για έως και 72 ώρες.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3ECF8"/>
          </a:solidFill>
          <a:ln w="9525">
            <a:solidFill>
              <a:srgbClr val="F3ECF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Έλαιο Kukui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Ατίθασα, φριζαρισμένα μαλλιά — ειδικά σε υγρασία.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Καθαρίζει και ξεκινά τον έλεγχο του φριζαρίσματος από το πρώτο βήμα.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Απαλότητα, πειθαρχία και εύκολο ξεμπέρδεμα σε δύσκολα μαλλιά.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μάσκα λείανσης σε 60 δευτερόλεπτα — για ορατά πιο ίσια αποτελέσματα.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Έξι οφέλη σε μήκη και άκρες, με έμφαση στη λείανση και τη λάμψη.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Oil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Λάδι τελειώματος. Έντονη λάμψη και αντοχή στην υγρασία, χωρίς λιπαρή αίσθηση.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αμπούλα για βαθιά λείανση και πειθαρχία με διάρκεια.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Η ΦΙΛΟΣΟΦΙΑ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Γιατί λέγεται Dualsenses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920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Κάθε προϊόν Dualsenses δουλεύει σε δύο επίπεδα ταυτόχρονα: δίνει άμεσο, ορατό αποτέλεσμα από την πρώτη χρήση και χτίζει μακροχρόνια βελτίωση στη δομή της τρίχας με τη συστηματική χρήση.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880360"/>
            <a:ext cx="3520440" cy="54864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ΑΜΕΣΟ ΑΠΟΤΕΛΕΣΜΑ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77240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Ορατό και απτό από το πρώτο λούσιμο: λάμψη, απαλότητα, ξεμπέρδεμα, όγκος ή έλεγχος φριζαρίσματος — ανάλογα με τη σειρά.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79392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2880360"/>
            <a:ext cx="3520440" cy="54864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07992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ΜΑΚΡΟΧΡΟΝΙΑ ΔΡΑΣΗ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07992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 τη συστηματική χρήση η τρίχα γίνεται πιο ανθεκτική, το χρώμα κρατά περισσότερο και το τριχωτό επανέρχεται σε ισορροπία.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010144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0144" y="2880360"/>
            <a:ext cx="3520440" cy="54864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38744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ΕΠΑΓΓΕΛΜΑΤΙΚΗ ΛΟΓΙΚΗ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38744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Ίδια ενεργά με τις υπηρεσίες κομμωτηρίου. Η φροντίδα στο σπίτι συνεχίζει τη δουλειά που έγινε στην καρέκλα.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8640" y="5074920"/>
            <a:ext cx="11091672" cy="1051560"/>
          </a:xfrm>
          <a:prstGeom prst="roundRect">
            <a:avLst>
              <a:gd name="adj" fmla="val 4348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521208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 ΣΥΣΤΗΜΑ ΣΕ 3 ΒΗΜΑΤΑ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77240" y="5504688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1. ΣΑΜΠΟΥΑΝ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καθαρίζει ήπια &amp; κλειδώνει το χρώμα   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2. CONDITIONER / ΜΑΣΚΑ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αποκαθιστά &amp; θρέφει   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3. LEAVE-IN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προστατεύει &amp; τελειοποιεί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4000" dirty="0"/>
          </a:p>
        </p:txBody>
      </p:sp>
      <p:pic>
        <p:nvPicPr>
          <p:cNvPr id="4" name="Image 0" descr="dualsenses/img/range-curl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30738" y="640080"/>
            <a:ext cx="2632364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Ενυδατώνει άμεσα και καθορίζει τις μπούκλες.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6F1E4"/>
          </a:solidFill>
          <a:ln w="9525">
            <a:solidFill>
              <a:srgbClr val="E6F1E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Υδρολυμένο άμυλο + γλυκερίνη  (ΝΕΟ)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Σγουρά, σπαστά και περμανάντ μαλλιά που χρειάζονται σχήμα και ενυδάτωση μαζί.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Καθαρίζει και ενυδατώνει, ενώ αρχίζει να «μαζεύει» τη μπούκλα σε καθαρά σπιράλ.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Ενυδάτωση και ελαστικότητα, με ορισμό της μπούκλας χωρίς βάρος.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Νέα μονοφασική, διάφανη σύνθεση: καλύτερη συγκράτηση, ευθυγράμμιση και σχήμα σπιράλ.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αμπούλα. Βελτιώνει την ελαστικότητα της μπούκλας για έως και μία εβδομάδα.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Νέα τεχνολογία: το υδρολυμένο άμυλο και η γλυκερίνη αντικαθιστούν την πρωτεΐνη γάλακτος. Οι νέες ονομασίες «bundling» δηλώνουν καθαρά τη δράση και ξεχωρίζουν τη σειρά από την Pure Hydration.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MEN'S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549640" y="749808"/>
            <a:ext cx="3108960" cy="1417320"/>
          </a:xfrm>
          <a:prstGeom prst="roundRect">
            <a:avLst>
              <a:gd name="adj" fmla="val 3226"/>
            </a:avLst>
          </a:prstGeom>
          <a:solidFill>
            <a:srgbClr val="EFF1F3"/>
          </a:solidFill>
          <a:ln w="9525">
            <a:solidFill>
              <a:srgbClr val="EFF1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78240" y="868680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6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8778240" y="1097280"/>
            <a:ext cx="26974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Guarana + καφεΐνη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02920" y="1938528"/>
            <a:ext cx="7863840" cy="27432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02996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Φροντίδα σε ένα βήμα — για μαλλιά και σώμα.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2542032"/>
            <a:ext cx="11155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ΠΟΙΟΝ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 άνδρας πελάτης που θέλει ένα προϊόν, γρήγορα, χωρίς συμβιβασμό στην ποιότητα.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962656"/>
            <a:ext cx="5454396" cy="1600200"/>
          </a:xfrm>
          <a:prstGeom prst="roundRect">
            <a:avLst>
              <a:gd name="adj" fmla="val 2857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962656"/>
            <a:ext cx="50292" cy="1600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044952"/>
            <a:ext cx="512521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Hair &amp; Body Shampoo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" y="3392424"/>
            <a:ext cx="512521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Καθαρίζει και φρεσκάρει μαλλιά και σώμα ταυτόχρονα. Guarana και καφεΐνη τονώνουν το τριχωτό.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Νέο άρωμα, πιο φρέσκο και σύγχρονο.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Νέα συσκευασία σε ανοιχτό γκρι, ευκολότερη στην ανακύκλωση.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6185916" y="2962656"/>
            <a:ext cx="5454396" cy="1600200"/>
          </a:xfrm>
          <a:prstGeom prst="roundRect">
            <a:avLst>
              <a:gd name="adj" fmla="val 2857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85916" y="2962656"/>
            <a:ext cx="50292" cy="1600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68796" y="3044952"/>
            <a:ext cx="512521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ΤΙ ΝΑ ΘΥΜΑΣΤΕ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68796" y="3392424"/>
            <a:ext cx="512521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πιο στοχευμένες ανάγκες, ο άνδρας πελάτης κατευθύνεται πλέον στις υπόλοιπες σειρές: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Πιτυρίδα ή ευαισθησία → Scalp Specialist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Αραίωση → Scalp Specialist Densifying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Φθορά → Bond Pro ή Rich Repair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ΑΡΩΜΑΤΑ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Περιγραφή αρώματος  ·  1/2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30352" y="18470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 άρωμα είναι μέρος της εμπειρίας — και συχνά ο λόγος που ο πελάτης ξαναγοράζει.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ΣΕΙΡΑ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69748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ΚΟΡΥΦΗ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411480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ΚΑΡΔΙΑ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53212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ΒΑΣΗ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49440" y="2331720"/>
            <a:ext cx="46908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ΠΕΡΙΓΡΑΦΗ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633472"/>
            <a:ext cx="11091672" cy="0"/>
          </a:xfrm>
          <a:prstGeom prst="line">
            <a:avLst/>
          </a:prstGeom>
          <a:noFill/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779776"/>
            <a:ext cx="45720" cy="45720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724912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9748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Άσπρο ροδάκινο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11480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Κρίνος του αγρού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3212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Musks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949440" y="2724912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Χαρούμενο άρωμα με φρουτώδη φρεσκάδα και ντελικάτα λευκά άνθη, που αγκαλιάζεται από πλούσια, musky-ξυλώδη βάση.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32918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346704"/>
            <a:ext cx="45720" cy="576072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291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Πορτοκάλι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11480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Τριαντάφυλλο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3212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Ίριδα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949440" y="3291840"/>
            <a:ext cx="46908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Λουλουδάτο, ροδαλό άρωμα με δροσερό πορτοκάλι και μανταρίνι και πράσινη πινελιά, που εξελίσσεται σε ζεστή musky-ξυλώδη βάση.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9776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4032504"/>
            <a:ext cx="45720" cy="45720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39776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69748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Ροδάκινο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11480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Tiare · λευκό λουλούδι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53212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Γάλα αμυγδάλου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49440" y="3977640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Απαλό, φρουτώδες άρωμα που συνδυάζει ροδάκινο και νεκταρίνι με ηλιακό frangipani, καταλήγοντας σε πουδρένια ξυλώδη musk βάση.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544568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599432"/>
            <a:ext cx="45720" cy="45720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4544568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69748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Grapefruit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11480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Παιώνια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53212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Σανδαλόξυλο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949440" y="4544568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Αναζωογονητικό άρωμα με φωτεινές πράσινες νότες εσπεριδοειδών, διάφανη λουλουδάτη καρδιά και απαλή ξυλώδη musk βάση.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5111496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48640" y="5166360"/>
            <a:ext cx="45720" cy="45720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3232" y="511149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269748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Οζονικές νότες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11480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Άνθος κερασιάς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3212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Ηλιοτρόπιο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949440" y="5111496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Φρέσκο και φωτεινό άρωμα με δροσερές, υδάτινες νότες και πλούσια λουλουδάτη καρδιά, που λιώνει σε απαλό πέπλο λευκού musk.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48640" y="5678424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48640" y="5733288"/>
            <a:ext cx="45720" cy="45720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13232" y="5678424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269748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Μανταρίνι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411480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Τριαντάφυλλο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553212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Patchouli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6949440" y="5678424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Κομψό ανατολίτικο άρωμα με ζουμερό άνοιγμα εσπεριδοειδών, νότες τριαντάφυλλου και γιασεμιού, αισθησιακό πατσουλί και musk.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548640" y="6245352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ΑΡΩΜΑΤΑ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Περιγραφή αρώματος  ·  2/2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30352" y="18470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 άρωμα είναι μέρος της εμπειρίας — και συχνά ο λόγος που ο πελάτης ξαναγοράζει.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ΣΕΙΡΑ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69748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ΚΟΡΥΦΗ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411480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ΚΑΡΔΙΑ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53212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ΒΑΣΗ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49440" y="2331720"/>
            <a:ext cx="46908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ΠΕΡΙΓΡΑΦΗ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633472"/>
            <a:ext cx="11091672" cy="0"/>
          </a:xfrm>
          <a:prstGeom prst="line">
            <a:avLst/>
          </a:prstGeom>
          <a:noFill/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779776"/>
            <a:ext cx="45720" cy="45720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724912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9748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Τσάι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11480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Γαρδένια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3212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Σανδαλόξυλο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949440" y="2724912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Φωτεινό άρωμα με ζουμερό ροδάκινο και λαμπερό περγαμόντο, που εξελίσσεται σε φύλλα τσαγιού και λευκά λουλούδια με osmanthus, σε κρεμώδη musky βάση.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32918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346704"/>
            <a:ext cx="45720" cy="45720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2918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Πράσινα φύλλα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11480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Θαλασσινές νότες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3212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White musks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949440" y="3291840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Δροσερό, λουλουδάτο άρωμα με λαμπερές νότες φλούδας λεμονιού και πράσινες αποχρώσεις, σε ζεστή βάση από κεχριμπάρι και ξύλα.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858768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3913632"/>
            <a:ext cx="45720" cy="45720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3858768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69748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Blackcherry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11480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Κρίνος του αγρού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53212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Σανδαλόξυλο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49440" y="3858768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Απαλό και αισθησιακό άρωμα με πράσινο αχλάδι και νότες μούρων, διάφανη λουλουδάτη καρδιά και κρεμώδη musky-ξυλώδη βάση.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425696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480560"/>
            <a:ext cx="45720" cy="45720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442569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69748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Ανανάς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11480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Τριαντάφυλλο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53212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Patchouli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949440" y="4425696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Θηλυκό floriental άρωμα με λαμπερές νότες λεμονιού και ζουμερά τροπικά φρούτα, φωτισμένο από τριαντάφυλλο, γιασεμί και ίριδα.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4992624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48640" y="5047488"/>
            <a:ext cx="45720" cy="457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3232" y="4992624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269748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Μήλο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11480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Γεράνι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3212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Κεχριμπάρι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949440" y="4992624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Λαμπερό και ανδρικό άρωμα με φρέσκες νότες μήλου, ανανά και γκρέιπφρουτ, λουλουδάτη αρωματική καρδιά και βαθιά βάση από κεχριμπαρένια ξύλα.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48640" y="5559552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ΣΤΗΝ ΚΑΡΕΚΛΑ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Από την ανάγκη στη σειρά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 πιο γρήγορος τρόπος να διαλέξετε: ρωτήστε τι ενοχλεί τον πελάτη και ακολουθήστε τη γραμμή.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37744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«Σπάνε και έχω ψαλίδα»</a:t>
            </a:r>
            <a:endParaRPr lang="en-US" sz="980" dirty="0"/>
          </a:p>
        </p:txBody>
      </p:sp>
      <p:sp>
        <p:nvSpPr>
          <p:cNvPr id="7" name="Text 5"/>
          <p:cNvSpPr/>
          <p:nvPr/>
        </p:nvSpPr>
        <p:spPr>
          <a:xfrm>
            <a:off x="3749040" y="237744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069080" y="2377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217920" y="237744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0" y="237744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«Είναι ξηρά και ταλαιπωρημένα»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9418320" y="237744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38360" y="2377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3035808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035808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«Είναι απλώς αφυδατωμένα, όχι χαλασμένα»</a:t>
            </a:r>
            <a:endParaRPr lang="en-US" sz="980" dirty="0"/>
          </a:p>
        </p:txBody>
      </p:sp>
      <p:sp>
        <p:nvSpPr>
          <p:cNvPr id="15" name="Text 13"/>
          <p:cNvSpPr/>
          <p:nvPr/>
        </p:nvSpPr>
        <p:spPr>
          <a:xfrm>
            <a:off x="3749040" y="3035808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069080" y="3035808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3035808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3035808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«Ξεθωριάζει γρήγορα το χρώμα μου»</a:t>
            </a:r>
            <a:endParaRPr lang="en-US" sz="980" dirty="0"/>
          </a:p>
        </p:txBody>
      </p:sp>
      <p:sp>
        <p:nvSpPr>
          <p:cNvPr id="19" name="Text 17"/>
          <p:cNvSpPr/>
          <p:nvPr/>
        </p:nvSpPr>
        <p:spPr>
          <a:xfrm>
            <a:off x="9418320" y="3035808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738360" y="3035808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 /  Color Extra Rich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3694176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69417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«Κιτρινίζει το ξανθό μου»</a:t>
            </a:r>
            <a:endParaRPr lang="en-US" sz="980" dirty="0"/>
          </a:p>
        </p:txBody>
      </p:sp>
      <p:sp>
        <p:nvSpPr>
          <p:cNvPr id="23" name="Text 21"/>
          <p:cNvSpPr/>
          <p:nvPr/>
        </p:nvSpPr>
        <p:spPr>
          <a:xfrm>
            <a:off x="3749040" y="3694176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069080" y="3694176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17920" y="3694176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0" y="369417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«Με τρώει / έχω πιτυρίδα / λιπαίνει»</a:t>
            </a:r>
            <a:endParaRPr lang="en-US" sz="980" dirty="0"/>
          </a:p>
        </p:txBody>
      </p:sp>
      <p:sp>
        <p:nvSpPr>
          <p:cNvPr id="27" name="Text 25"/>
          <p:cNvSpPr/>
          <p:nvPr/>
        </p:nvSpPr>
        <p:spPr>
          <a:xfrm>
            <a:off x="9418320" y="3694176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738360" y="3694176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4352544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435254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«Βλέπω αραίωση»</a:t>
            </a:r>
            <a:endParaRPr lang="en-US" sz="980" dirty="0"/>
          </a:p>
        </p:txBody>
      </p:sp>
      <p:sp>
        <p:nvSpPr>
          <p:cNvPr id="31" name="Text 29"/>
          <p:cNvSpPr/>
          <p:nvPr/>
        </p:nvSpPr>
        <p:spPr>
          <a:xfrm>
            <a:off x="3749040" y="4352544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069080" y="435254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  Densifying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4352544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0" y="435254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«Δεν έχουν όγκο, είναι άτονα»</a:t>
            </a:r>
            <a:endParaRPr lang="en-US" sz="980" dirty="0"/>
          </a:p>
        </p:txBody>
      </p:sp>
      <p:sp>
        <p:nvSpPr>
          <p:cNvPr id="35" name="Text 33"/>
          <p:cNvSpPr/>
          <p:nvPr/>
        </p:nvSpPr>
        <p:spPr>
          <a:xfrm>
            <a:off x="9418320" y="4352544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738360" y="435254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48640" y="5010912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31520" y="5010912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«Φριζάρουν με την υγρασία»</a:t>
            </a:r>
            <a:endParaRPr lang="en-US" sz="980" dirty="0"/>
          </a:p>
        </p:txBody>
      </p:sp>
      <p:sp>
        <p:nvSpPr>
          <p:cNvPr id="39" name="Text 37"/>
          <p:cNvSpPr/>
          <p:nvPr/>
        </p:nvSpPr>
        <p:spPr>
          <a:xfrm>
            <a:off x="3749040" y="5010912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069080" y="5010912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217920" y="5010912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0" y="5010912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«Θέλω να ξεχωρίζουν οι μπούκλες μου»</a:t>
            </a:r>
            <a:endParaRPr lang="en-US" sz="980" dirty="0"/>
          </a:p>
        </p:txBody>
      </p:sp>
      <p:sp>
        <p:nvSpPr>
          <p:cNvPr id="43" name="Text 41"/>
          <p:cNvSpPr/>
          <p:nvPr/>
        </p:nvSpPr>
        <p:spPr>
          <a:xfrm>
            <a:off x="9418320" y="5010912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9738360" y="5010912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548640" y="566928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31520" y="56692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«Είμαι όλο το καλοκαίρι στη θάλασσα»</a:t>
            </a:r>
            <a:endParaRPr lang="en-US" sz="980" dirty="0"/>
          </a:p>
        </p:txBody>
      </p:sp>
      <p:sp>
        <p:nvSpPr>
          <p:cNvPr id="47" name="Text 45"/>
          <p:cNvSpPr/>
          <p:nvPr/>
        </p:nvSpPr>
        <p:spPr>
          <a:xfrm>
            <a:off x="3749040" y="566928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4069080" y="566928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217920" y="566928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400800" y="56692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«Θέλω κάτι γρήγορο, ένα προϊόν»</a:t>
            </a:r>
            <a:endParaRPr lang="en-US" sz="980" dirty="0"/>
          </a:p>
        </p:txBody>
      </p:sp>
      <p:sp>
        <p:nvSpPr>
          <p:cNvPr id="51" name="Text 49"/>
          <p:cNvSpPr/>
          <p:nvPr/>
        </p:nvSpPr>
        <p:spPr>
          <a:xfrm>
            <a:off x="9418320" y="566928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9738360" y="566928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ΣΥΣΤΑΣΗ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Η ρουτίνα που προτείνετε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Τρία επίπεδα δέσμευσης. Ξεκινήστε από αυτό που ταιριάζει στον πελάτη και χτίστε από εκεί.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377440"/>
            <a:ext cx="3520440" cy="64008"/>
          </a:xfrm>
          <a:prstGeom prst="rect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ΒΑΣΙΚΟ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04672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 προϊόντα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822960" y="3410712"/>
            <a:ext cx="91440" cy="91440"/>
          </a:xfrm>
          <a:prstGeom prst="ellipse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 της σειράς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22960" y="3730752"/>
            <a:ext cx="91440" cy="91440"/>
          </a:xfrm>
          <a:prstGeom prst="ellipse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4128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 της σειράς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04672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Η ελάχιστη σωστή φροντίδα. Ήδη καλύτερο αποτέλεσμα από ό,τι έχει σήμερα ο πελάτης.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4279392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279392" y="2377440"/>
            <a:ext cx="3520440" cy="6400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35424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ΠΛΗΡΕΣ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4535424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3–4 προϊόντα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53712" y="341071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0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53712" y="373075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53712" y="405079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395020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 1–2×/εβδομάδα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53712" y="437083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54880" y="427024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spray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35424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Η σύσταση που δίνει ορατή διαφορά μέσα σε 2–3 εβδομάδες. Εδώ πρέπει να στοχεύετε.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8010144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010144" y="2377440"/>
            <a:ext cx="3520440" cy="6400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66176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ΕΝΤΑΤΙΚΟ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8266176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5+ προϊόντα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284464" y="341071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85632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Όλα τα παραπάνω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8284464" y="373075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85632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 εβδομαδιαία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8284464" y="405079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85632" y="395020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Στοχευμένο booster / oil / balm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8266176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Για πολύ ταλαιπωρημένα μαλλιά ή μετά από έντονη χημική υπηρεσία.</a:t>
            </a:r>
            <a:endParaRPr lang="en-US" sz="920" dirty="0"/>
          </a:p>
        </p:txBody>
      </p:sp>
      <p:sp>
        <p:nvSpPr>
          <p:cNvPr id="38" name="Shape 36"/>
          <p:cNvSpPr/>
          <p:nvPr/>
        </p:nvSpPr>
        <p:spPr>
          <a:xfrm>
            <a:off x="548640" y="5943600"/>
            <a:ext cx="11091672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77240" y="5943600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Οι σειρές συνδυάζονται: π.χ. Scalp Specialist σαμπουάν + Rich Repair μάσκα, ή Bond Pro ρουτίνα + Blondes &amp; Highlights toning μία φορά την εβδομάδα.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29984"/>
            <a:ext cx="1015975" cy="12801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5975" y="6729984"/>
            <a:ext cx="1015975" cy="12801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31949" y="6729984"/>
            <a:ext cx="1015975" cy="12801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047924" y="6729984"/>
            <a:ext cx="1015975" cy="12801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063898" y="6729984"/>
            <a:ext cx="1015975" cy="12801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79873" y="6729984"/>
            <a:ext cx="1015975" cy="128016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095848" y="6729984"/>
            <a:ext cx="1015975" cy="12801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111822" y="6729984"/>
            <a:ext cx="1015975" cy="12801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127797" y="6729984"/>
            <a:ext cx="1015975" cy="12801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3771" y="6729984"/>
            <a:ext cx="1015975" cy="12801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159746" y="6729984"/>
            <a:ext cx="1015975" cy="12801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175721" y="6729984"/>
            <a:ext cx="1015975" cy="128016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01168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0" b="1" spc="-3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DUALSENSES</a:t>
            </a:r>
            <a:endParaRPr lang="en-US" sz="8200" dirty="0"/>
          </a:p>
        </p:txBody>
      </p:sp>
      <p:sp>
        <p:nvSpPr>
          <p:cNvPr id="15" name="Text 13"/>
          <p:cNvSpPr/>
          <p:nvPr/>
        </p:nvSpPr>
        <p:spPr>
          <a:xfrm>
            <a:off x="530352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Άμεσο αποτέλεσμα. Μακροχρόνια διαφορά.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548640" y="4114800"/>
            <a:ext cx="146304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43434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Ευχαριστώ.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30352" y="489204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 DISTRIBUTION · CYPRUS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ΠΛΟΗΓΗΣΗ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πυλώνες, 12 σειρές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Απλοποιημένη πλοήγηση: ο πελάτης βρίσκει πρώτα την ανάγκη του και μετά τη σειρά.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CARE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880360"/>
            <a:ext cx="2139696" cy="4572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6656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807208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98648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807208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807208" y="2880360"/>
            <a:ext cx="2139696" cy="4572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35224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  ΝΕΟ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807208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807208" y="3520440"/>
            <a:ext cx="2139696" cy="4572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935224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807208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807208" y="4160520"/>
            <a:ext cx="2139696" cy="4572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935224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065776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57216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065776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65776" y="2880360"/>
            <a:ext cx="2139696" cy="4572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193792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065776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065776" y="3520440"/>
            <a:ext cx="2139696" cy="4572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193792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065776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065776" y="4160520"/>
            <a:ext cx="2139696" cy="4572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93792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065776" y="480060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065776" y="4800600"/>
            <a:ext cx="2139696" cy="4572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93792" y="484632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7324344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15784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7324344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24344" y="2880360"/>
            <a:ext cx="2139696" cy="4572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452360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324344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324344" y="3520440"/>
            <a:ext cx="2139696" cy="4572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52360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324344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324344" y="4160520"/>
            <a:ext cx="2139696" cy="457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52360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9582912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674352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MEN'S CARE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9582912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9582912" y="2880360"/>
            <a:ext cx="2139696" cy="4572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710928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548640" y="5532120"/>
            <a:ext cx="11091672" cy="658368"/>
          </a:xfrm>
          <a:prstGeom prst="roundRect">
            <a:avLst>
              <a:gd name="adj" fmla="val 6944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77240" y="5532120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ΔΥΟ ΤΕΧΝΟΛΟΓΙΕΣ ΣΕ ΟΛΗ ΤΗ ΣΕΙΡΑ:  </a:t>
            </a:r>
            <a:pPr indent="0" marL="0">
              <a:buNone/>
            </a:pPr>
            <a:r>
              <a:rPr lang="en-US" sz="105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microPROtec complex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σε όλα τα προϊόντα  ·  </a:t>
            </a:r>
            <a:pPr indent="0" marL="0">
              <a:buNone/>
            </a:pPr>
            <a:r>
              <a:rPr lang="en-US" sz="105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FadeStop Formula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σε όλα τα σαμπουάν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Οι δύο τεχνολογίες που ενώνουν τη σειρά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5440680" cy="2148840"/>
          </a:xfrm>
          <a:prstGeom prst="roundRect">
            <a:avLst>
              <a:gd name="adj" fmla="val 212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03120"/>
            <a:ext cx="5440680" cy="6400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33172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microPROtec complex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Σύστημα μεταφοράς ενεργών συστατικών. Διανέμει τα δραστικά γρήγορα και ομοιόμορφα σε όλο το μήκος της τρίχας, ώστε το αποτέλεσμα να είναι ορατό και απτό από την πρώτη χρήση — και ταυτόχρονα προστατεύει από το ξεθώριασμα του χρώματος.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199632" y="2103120"/>
            <a:ext cx="5440680" cy="2148840"/>
          </a:xfrm>
          <a:prstGeom prst="roundRect">
            <a:avLst>
              <a:gd name="adj" fmla="val 212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199632" y="2103120"/>
            <a:ext cx="5440680" cy="6400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73952" y="233172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FadeStop Formula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73952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Σε όλα τα σαμπουάν Dualsenses. Προστατεύει ενεργά από το ξεθώριασμα του χρώματος σε κάθε λούσιμο — ακόμα και στις σειρές που δεν είναι color-specific. Το βαμμένο μαλλί κρατά την ένταση και τη λάμψη του για περισσότερο χρόνο.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526280"/>
            <a:ext cx="11091672" cy="1600200"/>
          </a:xfrm>
          <a:prstGeom prst="roundRect">
            <a:avLst>
              <a:gd name="adj" fmla="val 2857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7091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5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ΤΙ ΣΗΜΑΙΝΕΙ ΑΥΤΟ ΓΙΑ ΤΟΝ ΠΕΛΑΤΗ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868680" y="5138928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115568" y="5029200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Όποια σειρά κι αν επιλέξει, το χρώμα του προστατεύεται.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68680" y="5449824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15568" y="5340096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 αποτέλεσμα φαίνεται αμέσως — δεν χρειάζεται να περιμένει εβδομάδες.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68680" y="5760720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15568" y="5650992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Οι σειρές συνδυάζονται μεταξύ τους χωρίς να «μαλώνουν».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* Εξαιρούνται από το FadeStop: Blondes &amp; Highlights Purple Toning Shampoo και Scalp Specialist Sensitive Foam Shampoo.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ΤΕΧΝΟΛΟΓΙΑ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 ενεργό κάθε σειράς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Πάνω από τις οριζόντιες τεχνολογίες, κάθε σειρά έχει το δικό της χαρακτηριστικό ενεργό συστατικό.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45720" cy="31089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237744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017520" y="237744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ειδικό ενεργό ανά προϊόν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63640" y="237744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λευκό τσάι, κόκκινα φύκη, φασκόμηλο, καφεΐνη, μενθόλη, Octopirox®, Zinc-PCA</a:t>
            </a:r>
            <a:endParaRPr lang="en-US" sz="920" dirty="0"/>
          </a:p>
        </p:txBody>
      </p:sp>
      <p:sp>
        <p:nvSpPr>
          <p:cNvPr id="9" name="Shape 7"/>
          <p:cNvSpPr/>
          <p:nvPr/>
        </p:nvSpPr>
        <p:spPr>
          <a:xfrm>
            <a:off x="548640" y="2702052"/>
            <a:ext cx="45720" cy="31089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3232" y="270205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17520" y="270205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Hemisqualane + Panthenol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263640" y="270205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ελαφρύ φυτικό λιπίδιο για ενυδάτωση χωρίς βάρος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548640" y="3026664"/>
            <a:ext cx="45720" cy="31089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3026664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017520" y="302666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263640" y="3026664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αντικαθιστά τα χαμένα λιπίδια στο εσωτερικό της τρίχας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548640" y="3351276"/>
            <a:ext cx="45720" cy="31089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3351276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017520" y="335127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Inter-Amino-Bond-Builder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263640" y="3351276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αμινοξέα, πεπτίδια, εκχυλίσματα κόκκινων &amp; καφέ φυκιών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548640" y="3675888"/>
            <a:ext cx="45720" cy="31089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3675888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017520" y="3675888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63640" y="3675888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μετατρέπει το αόρατο UV φως σε ορατό — εντυπωσιακή λάμψη χρώματος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548640" y="4000500"/>
            <a:ext cx="45720" cy="310896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400050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017520" y="400050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400050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ίδια τεχνολογία, πλουσιότερη υφή για χοντρή τρίχα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548640" y="4325112"/>
            <a:ext cx="45720" cy="31089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" y="432511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017520" y="432511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63640" y="432511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λάμψη + εξουδετέρωση κίτρινων τόνων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548640" y="4649724"/>
            <a:ext cx="45720" cy="31089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3232" y="4649724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017520" y="464972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UVA/UVB φίλτρα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63640" y="4649724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προστασία και αποκατάσταση μετά τον ήλιο</a:t>
            </a:r>
            <a:endParaRPr lang="en-US" sz="920" dirty="0"/>
          </a:p>
        </p:txBody>
      </p:sp>
      <p:sp>
        <p:nvSpPr>
          <p:cNvPr id="37" name="Shape 35"/>
          <p:cNvSpPr/>
          <p:nvPr/>
        </p:nvSpPr>
        <p:spPr>
          <a:xfrm>
            <a:off x="548640" y="4974336"/>
            <a:ext cx="45720" cy="31089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3232" y="4974336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3017520" y="497433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Πρωτεΐνη ρυζιού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6263640" y="4974336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ενισχύει την τρίχα χωρίς να τη βαραίνει</a:t>
            </a:r>
            <a:endParaRPr lang="en-US" sz="920" dirty="0"/>
          </a:p>
        </p:txBody>
      </p:sp>
      <p:sp>
        <p:nvSpPr>
          <p:cNvPr id="41" name="Shape 39"/>
          <p:cNvSpPr/>
          <p:nvPr/>
        </p:nvSpPr>
        <p:spPr>
          <a:xfrm>
            <a:off x="548640" y="5298948"/>
            <a:ext cx="45720" cy="31089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13232" y="5298948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3017520" y="5298948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Έλαιο Kukui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263640" y="5298948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λιπαίνει και σφραγίζει την επιδερμίδα κατά του φριζαρίσματος</a:t>
            </a:r>
            <a:endParaRPr lang="en-US" sz="920" dirty="0"/>
          </a:p>
        </p:txBody>
      </p:sp>
      <p:sp>
        <p:nvSpPr>
          <p:cNvPr id="45" name="Shape 43"/>
          <p:cNvSpPr/>
          <p:nvPr/>
        </p:nvSpPr>
        <p:spPr>
          <a:xfrm>
            <a:off x="548640" y="5623560"/>
            <a:ext cx="45720" cy="31089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13232" y="562356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017520" y="562356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Υδρολυμένο άμυλο + γλυκερίνη  ΝΕΟ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6263640" y="562356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αντικαθιστά την πρωτεΐνη γάλακτος — καλύτερο bundling μπούκλας</a:t>
            </a:r>
            <a:endParaRPr lang="en-US" sz="920" dirty="0"/>
          </a:p>
        </p:txBody>
      </p:sp>
      <p:sp>
        <p:nvSpPr>
          <p:cNvPr id="49" name="Shape 47"/>
          <p:cNvSpPr/>
          <p:nvPr/>
        </p:nvSpPr>
        <p:spPr>
          <a:xfrm>
            <a:off x="548640" y="5948172"/>
            <a:ext cx="45720" cy="310896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13232" y="594817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3017520" y="594817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Guarana + καφεΐνη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6263640" y="594817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τονώνει το τριχωτό, φρεσκάρει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ΜΟΡΦΕΣ ΠΡΟΪΟΝΤΩΝ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Τι κάνει η κάθε μορφή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Οι ίδιες μορφές επαναλαμβάνονται σε όλες τις σειρές. Αν ο πελάτης καταλάβει τη μορφή, μπορεί να διαλέξει σε οποιαδήποτε σειρά.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423160"/>
            <a:ext cx="2642616" cy="54864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31520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Καθαρίζει ήπια και προετοιμάζει την τρίχα. Περιέχει πάντα FadeStop Formula.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31520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Καθημερινά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374136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74136" y="2423160"/>
            <a:ext cx="2642616" cy="54864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57016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557016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Ξεμπερδεύει, κλείνει την επιδερμίδα, μειώνει το σπάσιμο στο χτένισμα.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557016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Κάθε λούσιμο · 1–2 λεπτά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199632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99632" y="2423160"/>
            <a:ext cx="2642616" cy="54864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82512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382512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μάσκα. Δίνει το μέγιστο αποτέλεσμα σε μόλις 60 δευτερόλεπτα.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382512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1–2 φορές/εβδομάδα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025128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25128" y="2423160"/>
            <a:ext cx="2642616" cy="54864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208008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208008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Εντατική αμπούλα βαθιάς δράσης. Το πιο δυνατό βήμα αποκατάστασης της σειράς.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208008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Εβδομαδιαία · 5–10 λεπτά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548640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8640" y="4297680"/>
            <a:ext cx="2642616" cy="54864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SERUM SPRAY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31520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δύο φάσεων. Ξεμπερδεύει, προστατεύει και προετοιμάζει για styling.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31520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Σε υγρά μαλλιά · δεν ξεπλένεται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374136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374136" y="4297680"/>
            <a:ext cx="2642616" cy="54864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57016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3557016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Συμπυκνωμένος ορός με 6 ταυτόχρονα οφέλη σε μήκη και άκρες.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557016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Υγρά ή στεγνά μαλλιά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199632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199632" y="4297680"/>
            <a:ext cx="2642616" cy="54864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382512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SPRAY / FLUID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382512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Ελαφριά καθημερινή προστασία: ενυδάτωση, θερμοπροστασία, αντιστατική δράση.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382512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Καθημερινά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9025128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025128" y="4297680"/>
            <a:ext cx="2642616" cy="54864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208008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OIL / BALM / BOOSTER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9208008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Τελείωμα και στοχευμένη δράση: λάμψη, έλεγχος, ενίσχυση δεσμών.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9208008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Σε στεγνά ή υγρά μαλλιά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ΝΕΑ ΓΕΝΙΑ 2026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583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Τι αλλάζει στη σύνθεση</a:t>
            </a:r>
            <a:endParaRPr lang="en-US" sz="3400" dirty="0"/>
          </a:p>
        </p:txBody>
      </p:sp>
      <p:pic>
        <p:nvPicPr>
          <p:cNvPr id="4" name="Image 0" descr="dualsenses/img/hero-updat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4049" y="658368"/>
            <a:ext cx="3854302" cy="13258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48640" y="2057400"/>
            <a:ext cx="54864" cy="187452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SERUM SPRAY — ΔΙΑΦΑΝΗ ΦΑΣΗ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77240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Στα Rich Repair και Curls &amp; Waves η κάτω φάση αλλάζει από γαλακτώδη σε διάφανη. Πιο σύγχρονη υφή, πιο ελαφρύ αποτέλεσμα, ίδια απόδοση.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279392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279392" y="2057400"/>
            <a:ext cx="54864" cy="18745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07992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 — ΝΕΑ ΤΕΧΝΟΛΟΓΙΑ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07992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Υδρολυμένο άμυλο και γλυκερίνη αντικαθιστούν την πρωτεΐνη γάλακτος. Καλύτερη συγκράτηση, ευθυγράμμιση μπούκλας και τέλειο σχήμα σπιράλ.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8010144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010144" y="2057400"/>
            <a:ext cx="54864" cy="18745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38744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 — ΝΕΟ LEAVE-IN SPRAY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38744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Νέα μονοφασική, διάφανη σύνθεση με βελτιωμένη απόδοση στη συγκράτηση της μπούκλας.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48640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48640" y="4114800"/>
            <a:ext cx="54864" cy="187452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77240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&amp; COLOR EXTRA RICH — ΚΟΙΝΟ ΑΡΩΜΑ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77240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Η σειρά Color Extra Rich αποκτά το ίδιο άρωμα με τη Color. Ενιαία εμπειρία, διατηρώντας τη διαφοροποίηση ανά τύπο τρίχας.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279392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279392" y="4114800"/>
            <a:ext cx="54864" cy="187452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507992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 — ΝΕΟ ΑΡΩΜΑ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507992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Η σειρά Men εκσυγχρονίζεται με ένα νέο, φρέσκο άρωμα πιο κοντά στις σύγχρονες τάσεις.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8010144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010144" y="4114800"/>
            <a:ext cx="54864" cy="187452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38744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 — ΕΝΙΑΙΟ ΑΡΩΜΑ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238744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Το Bodifying Spray αποκτά το βασικό άρωμα της σειράς, για συνέπεια σε όλη τη γκάμα.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ΝΕΑ ΓΕΝΙΑ 2026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Τι αλλάζει στη σειρά &amp; στη συσκευασία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057400"/>
            <a:ext cx="54864" cy="1207008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1945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ΝΕΑ ΣΕΙΡΑ: PURE HYDRATION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" y="25146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Καθαρή ενυδάτωση χωρίς επανόρθωση και χωρίς βάρος — η ανάγκη που έλειπε από τη γκάμα.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34290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3429000"/>
            <a:ext cx="54864" cy="1207008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5661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ΤΑ ΞΑΝΘΑ ΜΑΖΙ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77240" y="38862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Τα color-giving προϊόντα για ξανθά μεταφέρονται στη σειρά Blondes &amp; Highlights ως Purple Toning Shampoo &amp; Conditioner. Ένα σημείο για όλη τη φροντίδα του ξανθού.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4800600"/>
            <a:ext cx="54864" cy="1207008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49377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ΝΕΕΣ ΟΝΟΜΑΣΙΕΣ ΣΤΑ CURLS &amp; WAVES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77240" y="52578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Μετονομασία σε λογική «bundling» ώστε να είναι σαφές τι κάνει το προϊόν και να ξεχωρίζει από τη νέα Pure Hydration.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55080" y="2057400"/>
            <a:ext cx="5285232" cy="2331720"/>
          </a:xfrm>
          <a:prstGeom prst="roundRect">
            <a:avLst>
              <a:gd name="adj" fmla="val 196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55080" y="2057400"/>
            <a:ext cx="5285232" cy="54864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29400" y="2286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ΝΕΟ 2D DESIGN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656832" y="2852928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76288" y="2743200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Πιο τολμηρή προσέγγιση σε λογότυπο και τυπογραφία.</a:t>
            </a:r>
            <a:endParaRPr lang="en-US" sz="980" dirty="0"/>
          </a:p>
        </p:txBody>
      </p:sp>
      <p:sp>
        <p:nvSpPr>
          <p:cNvPr id="21" name="Shape 19"/>
          <p:cNvSpPr/>
          <p:nvPr/>
        </p:nvSpPr>
        <p:spPr>
          <a:xfrm>
            <a:off x="6656832" y="3154680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76288" y="3044952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Ενισχυμένη παρουσία του ονόματος «Dualsenses».</a:t>
            </a:r>
            <a:endParaRPr lang="en-US" sz="980" dirty="0"/>
          </a:p>
        </p:txBody>
      </p:sp>
      <p:sp>
        <p:nvSpPr>
          <p:cNvPr id="23" name="Shape 21"/>
          <p:cNvSpPr/>
          <p:nvPr/>
        </p:nvSpPr>
        <p:spPr>
          <a:xfrm>
            <a:off x="6656832" y="345643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76288" y="3346704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Ίδιοι χρωματικοί κωδικοί — εύκολη αναγνώριση στο ράφι.</a:t>
            </a:r>
            <a:endParaRPr lang="en-US" sz="980" dirty="0"/>
          </a:p>
        </p:txBody>
      </p:sp>
      <p:sp>
        <p:nvSpPr>
          <p:cNvPr id="25" name="Shape 23"/>
          <p:cNvSpPr/>
          <p:nvPr/>
        </p:nvSpPr>
        <p:spPr>
          <a:xfrm>
            <a:off x="6656832" y="3758184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76288" y="3648456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Από μεταλλικό σε πιο σύγχρονο, ματ φινίρισμα.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6656832" y="4059936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76288" y="3950208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Αναδιάρθρωση κειμένου για καλύτερη αναγνωσιμότητα.</a:t>
            </a:r>
            <a:endParaRPr lang="en-US" sz="980" dirty="0"/>
          </a:p>
        </p:txBody>
      </p:sp>
      <p:sp>
        <p:nvSpPr>
          <p:cNvPr id="29" name="Shape 27"/>
          <p:cNvSpPr/>
          <p:nvPr/>
        </p:nvSpPr>
        <p:spPr>
          <a:xfrm>
            <a:off x="6355080" y="4526280"/>
            <a:ext cx="5285232" cy="1234440"/>
          </a:xfrm>
          <a:prstGeom prst="roundRect">
            <a:avLst>
              <a:gd name="adj" fmla="val 3704"/>
            </a:avLst>
          </a:prstGeom>
          <a:solidFill>
            <a:srgbClr val="EFF1F3"/>
          </a:solidFill>
          <a:ln w="9525">
            <a:solidFill>
              <a:srgbClr val="EFF1F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29400" y="4681728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MEN: ΝΕΟ ΧΡΩΜΑ ΣΥΣΚΕΥΑΣΙΑΣ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629400" y="498348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Μπουκάλι και καπάκι σε μοντέρνο ανοιχτό γκρι — ευκολότερη ανακύκλωση και καλύτερη ευθυγράμμιση με τους παστέλ τόνους της νέας ταυτότητας, χωρίς να χάνεται ο ανδρικός χαρακτήρας.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ΟΙ 12 ΣΕΙΡΕΣ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114300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spc="-2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Προϊόν προς προϊόν</a:t>
            </a:r>
            <a:endParaRPr lang="en-US" sz="4600" dirty="0"/>
          </a:p>
        </p:txBody>
      </p:sp>
      <p:pic>
        <p:nvPicPr>
          <p:cNvPr id="4" name="Image 0" descr="dualsenses/img/lineu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0705" y="2697480"/>
            <a:ext cx="9227542" cy="3703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480705" y="2212848"/>
            <a:ext cx="677522" cy="109728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249667" y="2212848"/>
            <a:ext cx="677522" cy="109728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018629" y="2212848"/>
            <a:ext cx="677522" cy="109728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787591" y="2212848"/>
            <a:ext cx="677522" cy="10972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56552" y="2212848"/>
            <a:ext cx="677522" cy="10972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325514" y="2212848"/>
            <a:ext cx="677522" cy="109728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094476" y="2212848"/>
            <a:ext cx="677522" cy="109728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863438" y="2212848"/>
            <a:ext cx="677522" cy="109728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632400" y="2212848"/>
            <a:ext cx="677522" cy="109728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401361" y="2212848"/>
            <a:ext cx="677522" cy="109728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9170323" y="2212848"/>
            <a:ext cx="677522" cy="109728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9939285" y="2212848"/>
            <a:ext cx="677522" cy="109728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MLTP Distribution · Cyprus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Goldwell Dualsenses — Γνώση Προϊόντος</dc:title>
  <dc:subject>PptxGenJS Presentation</dc:subject>
  <dc:creator>MLTP</dc:creator>
  <cp:lastModifiedBy>MLTP</cp:lastModifiedBy>
  <cp:revision>1</cp:revision>
  <dcterms:created xsi:type="dcterms:W3CDTF">2026-08-04T11:10:11Z</dcterms:created>
  <dcterms:modified xsi:type="dcterms:W3CDTF">2026-08-04T11:10:11Z</dcterms:modified>
</cp:coreProperties>
</file>