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6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MLTP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417320" y="256032"/>
            <a:ext cx="20116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◆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664208" y="256032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6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GOLDWELL · DUALSENSES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601968"/>
            <a:ext cx="11274552" cy="0"/>
          </a:xfrm>
          <a:prstGeom prst="line">
            <a:avLst/>
          </a:prstGeom>
          <a:noFill/>
          <a:ln/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70" cy="128016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219170" y="0"/>
            <a:ext cx="1219170" cy="128016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438339" y="0"/>
            <a:ext cx="1219170" cy="128016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657509" y="0"/>
            <a:ext cx="1219170" cy="128016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876678" y="0"/>
            <a:ext cx="1219170" cy="128016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095848" y="0"/>
            <a:ext cx="1219170" cy="128016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15017" y="0"/>
            <a:ext cx="1219170" cy="128016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534187" y="0"/>
            <a:ext cx="1219170" cy="128016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753356" y="0"/>
            <a:ext cx="1219170" cy="128016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972526" y="0"/>
            <a:ext cx="1219170" cy="128016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68580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MLTP DISTRIBUTION · CYPRUS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1691640"/>
            <a:ext cx="1133856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400" b="1" spc="-3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DUALSENSES</a:t>
            </a:r>
            <a:endParaRPr lang="en-US" sz="10400" dirty="0"/>
          </a:p>
        </p:txBody>
      </p:sp>
      <p:sp>
        <p:nvSpPr>
          <p:cNvPr id="24" name="Text 22"/>
          <p:cNvSpPr/>
          <p:nvPr/>
        </p:nvSpPr>
        <p:spPr>
          <a:xfrm>
            <a:off x="530352" y="32004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new generation — Product knowledge</a:t>
            </a:r>
            <a:endParaRPr lang="en-US" sz="2800" dirty="0"/>
          </a:p>
        </p:txBody>
      </p:sp>
      <p:sp>
        <p:nvSpPr>
          <p:cNvPr id="25" name="Shape 23"/>
          <p:cNvSpPr/>
          <p:nvPr/>
        </p:nvSpPr>
        <p:spPr>
          <a:xfrm>
            <a:off x="548640" y="3977640"/>
            <a:ext cx="1463040" cy="27432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30352" y="4206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 pillars  ·  12 ranges  ·  55 products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30352" y="4663440"/>
            <a:ext cx="6766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complete guide to what every product does, with which technology, for which hair and how it is applied.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509760" y="594360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09 /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4000" dirty="0"/>
          </a:p>
        </p:txBody>
      </p:sp>
      <p:pic>
        <p:nvPicPr>
          <p:cNvPr id="4" name="Image 0" descr="dualsenses/img/range-scal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783448"/>
            <a:ext cx="4297680" cy="245646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 instantly balanced scalp, with dermatologically approved solutions tailored to the need.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2F6F7"/>
          </a:solidFill>
          <a:ln w="9525">
            <a:solidFill>
              <a:srgbClr val="E2F6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TECHNOLOGY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a targeted active per product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WHO IT'S FOR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Oiliness, dandruff, sensitivity, dryness, thinning — care starts at the scalp.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Clarifying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Deep cleansing. Removes styling residue, oil and mineral build-up without dehydrating. With white tea extract.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Anti-Dandruff Shampoo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With Octopirox® and Zinc-PCA. Visibly reduces dandruff and prevents it from returning with regular use.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Sensitive Foam Shampoo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 a foam format, extremely gentle. For a sensitive scalp that is easily irritated. Cleanses without any tightness.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Densifying Shampoo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With caffeine and panthenol. Activates and refreshes the scalp — hair looks and feels denser.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548640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Anti-Hair Loss Serum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731520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with caffeine, panthenol and willow bark extract. Visibly strengthens the fibre to reduce the risk of breakage.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3367278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3367278" y="477316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550158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Densifying Serum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3550158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for visible density. Works on the scalp, no rinsing, daily use.</a:t>
            </a:r>
            <a:endParaRPr lang="en-US" sz="880" dirty="0"/>
          </a:p>
        </p:txBody>
      </p:sp>
      <p:sp>
        <p:nvSpPr>
          <p:cNvPr id="34" name="Shape 31"/>
          <p:cNvSpPr/>
          <p:nvPr/>
        </p:nvSpPr>
        <p:spPr>
          <a:xfrm>
            <a:off x="6185916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6185916" y="477316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6368796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Rebalance &amp; Hydrate Fluid</a:t>
            </a:r>
            <a:endParaRPr lang="en-US" sz="1100" dirty="0"/>
          </a:p>
        </p:txBody>
      </p:sp>
      <p:sp>
        <p:nvSpPr>
          <p:cNvPr id="37" name="Text 34"/>
          <p:cNvSpPr/>
          <p:nvPr/>
        </p:nvSpPr>
        <p:spPr>
          <a:xfrm>
            <a:off x="6368796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With red algae extract. Immediate relief from dryness and tightness, restores the moisture balance. Do not rinse.</a:t>
            </a:r>
            <a:endParaRPr lang="en-US" sz="880" dirty="0"/>
          </a:p>
        </p:txBody>
      </p:sp>
      <p:sp>
        <p:nvSpPr>
          <p:cNvPr id="38" name="Text 35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Sensitive Foam Shampoo does not contain FadeStop Formula.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  ·  NEW RANGE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4000" dirty="0"/>
          </a:p>
        </p:txBody>
      </p:sp>
      <p:pic>
        <p:nvPicPr>
          <p:cNvPr id="4" name="Image 0" descr="dualsenses/img/range-hydra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1509" y="640080"/>
            <a:ext cx="2390821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Instant hydration and a weightless hair feel.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2EEFE"/>
          </a:solidFill>
          <a:ln w="9525">
            <a:solidFill>
              <a:srgbClr val="E2EEF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TECHNOLOGY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Hemisqualane + Panthenol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WHO IT'S FOR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Dehydrated hair that is not actually damaged — and every client who fears that hydration will weigh their hair down.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55448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Hydrating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Instant hydration from the first wash.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Improved hair elasticity.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55448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Hydrating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Instant, long-lasting hydration with regular use.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Detangles instantly and controls flyaways.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55448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5-in-1 Hydrating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Hydrates, nourishes and detangles instantly.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Immediate anti-static effect.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Heat protection up to 230°C / 446°F.</a:t>
            </a:r>
            <a:endParaRPr lang="en-US" sz="880" dirty="0"/>
          </a:p>
        </p:txBody>
      </p:sp>
      <p:sp>
        <p:nvSpPr>
          <p:cNvPr id="22" name="Text 19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Over 80% of participants confirmed an immediate feeling of hydration without the hair feeling heavy. Test D/USA, 154 stylists, 2025.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4000" dirty="0"/>
          </a:p>
        </p:txBody>
      </p:sp>
      <p:pic>
        <p:nvPicPr>
          <p:cNvPr id="4" name="Image 0" descr="dualsenses/img/range-richrepai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13656" y="640080"/>
            <a:ext cx="3866528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Instant repair, reversing a year of damage.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CF2DC"/>
          </a:solidFill>
          <a:ln w="9525">
            <a:solidFill>
              <a:srgbClr val="FCF2D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TECHNOLOGY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IntraLipid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WHO IT'S FOR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Dry, stressed, chemically loaded hair. The classic rescue for damaged hair.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Restoring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Instantly reconstructs and reawakens the natural shine. With FadeStop at every wash.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Restoring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Instantly increases combability and effectively reduces breakage.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Reconstructs the fibre up to 100% in 60 seconds. Action from within.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 Effects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Six benefits together: shine, softness, elasticity, anti-frizz, healthy ends, less breakage.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Restoring Serum Spray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Gives softness and shine, detangles and makes styling easier.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8065008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065008" y="477316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247888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8247888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deep-repair ampoule for the most damaged hair.</a:t>
            </a:r>
            <a:endParaRPr lang="en-US" sz="880" dirty="0"/>
          </a:p>
        </p:txBody>
      </p:sp>
      <p:sp>
        <p:nvSpPr>
          <p:cNvPr id="34" name="Text 31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IntraLipid: replaces the lipids lost inside the hair and repairs the lipid structure of the cuticle.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4000" dirty="0"/>
          </a:p>
        </p:txBody>
      </p:sp>
      <p:pic>
        <p:nvPicPr>
          <p:cNvPr id="4" name="Image 0" descr="dualsenses/img/range-bondpr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1077500"/>
            <a:ext cx="4297680" cy="18683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Up to 99% less breakage and up to 20× stronger, more resilient hair.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CEFF2"/>
          </a:solidFill>
          <a:ln w="9525">
            <a:solidFill>
              <a:srgbClr val="ECEFF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TECHNOLOGY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Inter-Amino-Bond-Builder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WHO IT'S FOR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Fine, fragile hair that breaks. Hair after lightening, colouring or heat stress.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Pre-Wash Cortex Filler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first step before washing. Fills the gaps in the cortex so the whole routine works better.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Fortifying Shampoo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Instantly delivers care and structure. Strengthens weak strands at every wash.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Fortifying Conditioner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Visibly reduces breakage and protects against mechanical damage while combing.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Repair &amp; Structure Spray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Instant, long-lasting cuticle protection and heat protection.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Strengthens the fibre up to 100% in 60 seconds, without weighing it down.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8065008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065008" y="477316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247888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Day &amp; Night Bond Booster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8247888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leave-in reinforcement. Stabilises the bond network day and night.</a:t>
            </a:r>
            <a:endParaRPr lang="en-US" sz="880" dirty="0"/>
          </a:p>
        </p:txBody>
      </p:sp>
      <p:sp>
        <p:nvSpPr>
          <p:cNvPr id="34" name="Text 31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Amino acids and peptides penetrate the cortex, while red and brown algae extracts form new ionic bonds with the remaining hair proteins.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4000" dirty="0"/>
          </a:p>
        </p:txBody>
      </p:sp>
      <p:pic>
        <p:nvPicPr>
          <p:cNvPr id="4" name="Image 0" descr="dualsenses/img/range-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99207" y="640080"/>
            <a:ext cx="3895426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Keeps hair colour vibrant for up to 100 days.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FE2EE"/>
          </a:solidFill>
          <a:ln w="9525">
            <a:solidFill>
              <a:srgbClr val="FFE2E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TECHNOLOGY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WHO IT'S FOR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Coloured hair, fine to medium texture. The core choice for every client with colour.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Instantly brings out colour luminosity. With FadeStop it minimises fading with every use.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Detangles and closes the cuticle so the colour reflects more light.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Serum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Shine, detangling and colour protection before styling.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Repair &amp; Radiance Balm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balm. Boosts colour vibrancy, reduces split ends and protects against UV.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ampoule. Keeps salon colour vibrant for up to 22 washes.</a:t>
            </a:r>
            <a:endParaRPr lang="en-US" sz="880" dirty="0"/>
          </a:p>
        </p:txBody>
      </p:sp>
      <p:sp>
        <p:nvSpPr>
          <p:cNvPr id="30" name="Text 27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Luminescine: converts non-visible UV light into visible light, for striking colour brilliance.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4000" dirty="0"/>
          </a:p>
        </p:txBody>
      </p:sp>
      <p:pic>
        <p:nvPicPr>
          <p:cNvPr id="4" name="Image 0" descr="dualsenses/img/range-colorx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83699" y="640080"/>
            <a:ext cx="3526441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Keeps colour vibrant for up to 100 days — with richer nourishment.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ADCE7"/>
          </a:solidFill>
          <a:ln w="9525">
            <a:solidFill>
              <a:srgbClr val="FADCE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TECHNOLOGY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WHO IT'S FOR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Coloured hair with thick, dense or coarse texture that needs more nourishment than the Color range.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same colour protection as the Color range, in a richer formula for demanding hair.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nourishment and control on coarse hair, without losing the colour brilliance.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one-minute intensive mask — nourishment and colour protection in 60 seconds.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ampoule for deep nourishment and maximum colour longevity.</a:t>
            </a:r>
            <a:endParaRPr lang="en-US" sz="880" dirty="0"/>
          </a:p>
        </p:txBody>
      </p:sp>
      <p:sp>
        <p:nvSpPr>
          <p:cNvPr id="26" name="Text 23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New: Color and Color Extra Rich now share the same colour code and the same fragrance — one unified, stronger colour care block on the shelf.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4000" dirty="0"/>
          </a:p>
        </p:txBody>
      </p:sp>
      <p:pic>
        <p:nvPicPr>
          <p:cNvPr id="4" name="Image 0" descr="dualsenses/img/range-blond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1063928"/>
            <a:ext cx="4297680" cy="189550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Instantly reduces yellow tones, keeping blonde cool for longer.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EE4F6"/>
          </a:solidFill>
          <a:ln w="9525">
            <a:solidFill>
              <a:srgbClr val="EEE4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TECHNOLOGY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WHO IT'S FOR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Blonde, lightened, highlighted and grey hair.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Anti-Yellow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Neutralises unwanted yellow tones at every wash.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Anti-Yellow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Completes the shampoo — a cool result and detangling together.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Purple Toning Shampoo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With direct pigments. 2 minutes for a light refresh, up to 5 for intensive toning. Wear gloves.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Purple Toning Conditioner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same logic as the shampoo, with extra nourishment. Ideal between colour appointments.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548640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Serum Spray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731520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Shine and protection for fragile, lightened hair.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3367278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3367278" y="477316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550158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3550158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mask with anti-yellow action in 60 seconds.</a:t>
            </a:r>
            <a:endParaRPr lang="en-US" sz="880" dirty="0"/>
          </a:p>
        </p:txBody>
      </p:sp>
      <p:sp>
        <p:nvSpPr>
          <p:cNvPr id="34" name="Shape 31"/>
          <p:cNvSpPr/>
          <p:nvPr/>
        </p:nvSpPr>
        <p:spPr>
          <a:xfrm>
            <a:off x="6185916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6185916" y="477316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6368796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37" name="Text 34"/>
          <p:cNvSpPr/>
          <p:nvPr/>
        </p:nvSpPr>
        <p:spPr>
          <a:xfrm>
            <a:off x="6368796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ampoule for lightened hair that needs deep repair.</a:t>
            </a:r>
            <a:endParaRPr lang="en-US" sz="880" dirty="0"/>
          </a:p>
        </p:txBody>
      </p:sp>
      <p:sp>
        <p:nvSpPr>
          <p:cNvPr id="38" name="Text 35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Purple Toning Shampoo does not contain FadeStop Formula. The processing time determines the intensity of the toning.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4000" dirty="0"/>
          </a:p>
        </p:txBody>
      </p:sp>
      <p:pic>
        <p:nvPicPr>
          <p:cNvPr id="4" name="Image 0" descr="dualsenses/img/range-su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72087" y="640080"/>
            <a:ext cx="3349666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Instantly protects and regenerates sun-stressed hair, in just one minute.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FF4D9"/>
          </a:solidFill>
          <a:ln w="9525">
            <a:solidFill>
              <a:srgbClr val="FFF4D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TECHNOLOGY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UVA/UVB filters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WHO IT'S FOR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Summer, sea, pool. Essential for coloured and blonde hair in the sun.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55448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After-Sun Hair &amp; Body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Cleanses hair and body in one step.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Effectively removes salt, chlorine and residue from pool and sea water.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55448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UV Protect Spray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Instant protection from sun, chlorine and sea water.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Protects the colour from UV fading and prevents moisture loss.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55448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Instantly regenerates the hair in 60 seconds.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Replenishes the moisture that was lost and restores softness and shine.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4000" dirty="0"/>
          </a:p>
        </p:txBody>
      </p:sp>
      <p:pic>
        <p:nvPicPr>
          <p:cNvPr id="4" name="Image 0" descr="dualsenses/img/range-volum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15950" y="640080"/>
            <a:ext cx="2661941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Instant volume for up to 2× fuller hair.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4E9F7"/>
          </a:solidFill>
          <a:ln w="9525">
            <a:solidFill>
              <a:srgbClr val="E4E9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TECHNOLOGY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Rice protein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WHO IT'S FOR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Fine, limp hair with no body — that cannot take heavy products.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46304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Bodifying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Cleanses and gives instant body from the root, without weighing down.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46304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Bodifying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Detangles and hydrates while keeping the volume — care without weight.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46304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Bodifying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for visible and touchable fullness.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New: it now carries the core fragrance of the range.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4000" dirty="0"/>
          </a:p>
        </p:txBody>
      </p:sp>
      <p:pic>
        <p:nvPicPr>
          <p:cNvPr id="4" name="Image 0" descr="dualsenses/img/range-smooth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873926"/>
            <a:ext cx="4297680" cy="22755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Instantly reduces and controls frizz for up to 72 hours.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3ECF8"/>
          </a:solidFill>
          <a:ln w="9525">
            <a:solidFill>
              <a:srgbClr val="F3ECF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TECHNOLOGY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Kukui nut oil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WHO IT'S FOR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Unruly, frizz-prone hair — especially in humidity.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Taming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Cleanses and starts frizz control from the very first step.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Taming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Softness, control and easy detangling on difficult hair.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smoothing mask in 60 seconds — for visibly straighter results.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 Effects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Six benefits on lengths and ends, with the focus on smoothing and shine.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Taming Oil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Finishing oil. Intense shine and humidity resistance, without a greasy feel.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8065008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065008" y="477316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247888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8247888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ampoule for deep, long-lasting smoothing and control.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PHILOSOPHY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Why it is called Dualsenses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92024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Every Dualsenses product works on two levels at once: it delivers an immediate, visible result from the very first use, and builds a long-term improvement in the hair structure with regular use.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880360"/>
            <a:ext cx="3520440" cy="1965960"/>
          </a:xfrm>
          <a:prstGeom prst="roundRect">
            <a:avLst>
              <a:gd name="adj" fmla="val 2326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880360"/>
            <a:ext cx="3520440" cy="54864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3108960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IMMEDIATE RESULT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77240" y="3456432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Visible and tangible from the first wash: shine, softness, detangling, volume or frizz control — depending on the range.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279392" y="2880360"/>
            <a:ext cx="3520440" cy="1965960"/>
          </a:xfrm>
          <a:prstGeom prst="roundRect">
            <a:avLst>
              <a:gd name="adj" fmla="val 2326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79392" y="2880360"/>
            <a:ext cx="3520440" cy="54864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07992" y="3108960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LONG-TERM ACTION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07992" y="3456432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With regular use the hair becomes more resilient, the colour holds longer and the scalp returns to balance.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010144" y="2880360"/>
            <a:ext cx="3520440" cy="1965960"/>
          </a:xfrm>
          <a:prstGeom prst="roundRect">
            <a:avLst>
              <a:gd name="adj" fmla="val 2326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10144" y="2880360"/>
            <a:ext cx="3520440" cy="54864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38744" y="3108960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SALON LOGIC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238744" y="3456432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same actives as the salon services. Home care continues the work done in the chair.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48640" y="5074920"/>
            <a:ext cx="11091672" cy="1051560"/>
          </a:xfrm>
          <a:prstGeom prst="roundRect">
            <a:avLst>
              <a:gd name="adj" fmla="val 4348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521208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SYSTEM IN 3 STEPS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77240" y="5504688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1. SHAMPOO</a:t>
            </a:r>
            <a:pPr indent="0" marL="0"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 cleanses gently &amp; locks in the colour   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2. CONDITIONER / MASK</a:t>
            </a:r>
            <a:pPr indent="0" marL="0"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 restores &amp; nourishes   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3. LEAVE-IN</a:t>
            </a:r>
            <a:pPr indent="0" marL="0"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 protects &amp; perfects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4000" dirty="0"/>
          </a:p>
        </p:txBody>
      </p:sp>
      <p:pic>
        <p:nvPicPr>
          <p:cNvPr id="4" name="Image 0" descr="dualsenses/img/range-curl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30738" y="640080"/>
            <a:ext cx="2632364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Instantly hydrates and defines the curls.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6F1E4"/>
          </a:solidFill>
          <a:ln w="9525">
            <a:solidFill>
              <a:srgbClr val="E6F1E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TECHNOLOGY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Hydrolyzed starch + glycerin  (NEW)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WHO IT'S FOR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Curly, wavy and permed hair that needs shape and hydration together.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Bundling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Cleanses and hydrates, while it starts to gather the curl into clean spirals.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Bundling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Hydration and elasticity, with curl definition and no weight.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Bundling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New single-phase, clear formula: better hold, alignment and spiral shape.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ampoule. Improves curl elasticity for up to one week.</a:t>
            </a:r>
            <a:endParaRPr lang="en-US" sz="880" dirty="0"/>
          </a:p>
        </p:txBody>
      </p:sp>
      <p:sp>
        <p:nvSpPr>
          <p:cNvPr id="26" name="Text 23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 technology: hydrolyzed starch and glycerin replace milk protein. The new “bundling” names state the action clearly and set the range apart from the new Pure Hydration.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MEN'S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549640" y="749808"/>
            <a:ext cx="3108960" cy="1417320"/>
          </a:xfrm>
          <a:prstGeom prst="roundRect">
            <a:avLst>
              <a:gd name="adj" fmla="val 3226"/>
            </a:avLst>
          </a:prstGeom>
          <a:solidFill>
            <a:srgbClr val="EFF1F3"/>
          </a:solidFill>
          <a:ln w="9525">
            <a:solidFill>
              <a:srgbClr val="EFF1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78240" y="868680"/>
            <a:ext cx="2743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600" kern="0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TECHNOLOGY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8778240" y="1097280"/>
            <a:ext cx="26974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Guarana + caffeine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02920" y="1938528"/>
            <a:ext cx="7863840" cy="27432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202996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Care in one step — for hair and body.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02920" y="2542032"/>
            <a:ext cx="11155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WHO IT'S FOR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male client who wants one product, fast, with no compromise on quality.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8640" y="2962656"/>
            <a:ext cx="5454396" cy="1600200"/>
          </a:xfrm>
          <a:prstGeom prst="roundRect">
            <a:avLst>
              <a:gd name="adj" fmla="val 2857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962656"/>
            <a:ext cx="50292" cy="160020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3044952"/>
            <a:ext cx="512521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Hair &amp; Body Shampoo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31520" y="3392424"/>
            <a:ext cx="512521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Cleanses and refreshes hair and body at the same time. Guarana and caffeine energise the scalp.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 fragrance, fresher and more modern.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 light grey pack, easier to recycle.</a:t>
            </a:r>
            <a:endParaRPr lang="en-US" sz="880" dirty="0"/>
          </a:p>
        </p:txBody>
      </p:sp>
      <p:sp>
        <p:nvSpPr>
          <p:cNvPr id="14" name="Shape 12"/>
          <p:cNvSpPr/>
          <p:nvPr/>
        </p:nvSpPr>
        <p:spPr>
          <a:xfrm>
            <a:off x="6185916" y="2962656"/>
            <a:ext cx="5454396" cy="1600200"/>
          </a:xfrm>
          <a:prstGeom prst="roundRect">
            <a:avLst>
              <a:gd name="adj" fmla="val 2857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85916" y="2962656"/>
            <a:ext cx="50292" cy="160020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68796" y="3044952"/>
            <a:ext cx="512521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WHAT TO REMEMBER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68796" y="3392424"/>
            <a:ext cx="512521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For more targeted needs, the male client is now directed to the other ranges: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·  Dandruff or sensitivity → Scalp Specialist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·  Thinning → Scalp Specialist Densifying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·  Damage → Bond Pro or Rich Repair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FRAGRANCES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Fragrance description  ·  1/2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30352" y="18470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fragrance is part of the experience — and often the reason the client buys again.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233172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RANGE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269748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TOP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411480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HEART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553212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BASE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6949440" y="2331720"/>
            <a:ext cx="46908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DESCRIPTION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8640" y="2633472"/>
            <a:ext cx="11091672" cy="0"/>
          </a:xfrm>
          <a:prstGeom prst="line">
            <a:avLst/>
          </a:prstGeom>
          <a:noFill/>
          <a:ln w="12700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779776"/>
            <a:ext cx="45720" cy="45720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2724912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69748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White peach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11480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Lily of the valley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53212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Musks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949440" y="2724912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cheerful fragrance with fruity freshness and delicate white florals, embraced by a rich, musky-woody base.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48640" y="3291840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346704"/>
            <a:ext cx="45720" cy="576072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3232" y="32918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697480" y="329184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Orange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114800" y="329184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Rose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532120" y="329184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Iris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949440" y="3291840"/>
            <a:ext cx="469087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floral, rosy fragrance with fresh orange and mandarin and a green touch, evolving into a warm musky-woody base.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48640" y="3977640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4032504"/>
            <a:ext cx="45720" cy="45720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" y="3977640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697480" y="39776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Peach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114800" y="39776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Tiare · white flower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5532120" y="39776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Almond milk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49440" y="3977640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soft, fruity fragrance combining peach and nectarine with sunny frangipani, ending in a powdery woody musk base.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48640" y="4544568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48640" y="4599432"/>
            <a:ext cx="45720" cy="45720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13232" y="4544568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697480" y="45445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Grapefruit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114800" y="45445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Peony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532120" y="45445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Sandalwood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949440" y="4544568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revitalising fragrance with bright green citrus notes, a transparent floral heart and a soft woody musk base.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48640" y="5111496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48640" y="5166360"/>
            <a:ext cx="45720" cy="45720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13232" y="5111496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2697480" y="51114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Ozonic notes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114800" y="51114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Cherry blossom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5532120" y="51114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Heliotrope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6949440" y="5111496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fresh and bright fragrance with cool, watery notes and a rich floral heart, melting into a soft veil of white musk.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48640" y="5678424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548640" y="5733288"/>
            <a:ext cx="45720" cy="45720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13232" y="5678424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2697480" y="56784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Mandarin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4114800" y="56784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Rose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5532120" y="56784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Patchouli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6949440" y="5678424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 elegant oriental fragrance with a juicy citrus opening, notes of rose and jasmine, sensual patchouli and musk.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548640" y="6245352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FRAGRANCES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Fragrance description  ·  2/2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30352" y="18470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fragrance is part of the experience — and often the reason the client buys again.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233172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RANGE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269748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TOP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411480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HEART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553212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BASE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6949440" y="2331720"/>
            <a:ext cx="46908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DESCRIPTION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8640" y="2633472"/>
            <a:ext cx="11091672" cy="0"/>
          </a:xfrm>
          <a:prstGeom prst="line">
            <a:avLst/>
          </a:prstGeom>
          <a:noFill/>
          <a:ln w="12700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779776"/>
            <a:ext cx="45720" cy="45720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2724912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69748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Tea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11480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Gardenia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53212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Sandalwood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949440" y="2724912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bright fragrance with juicy peach and radiant bergamot, evolving into tea leaves and white florals with osmanthus, on a creamy musky base.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48640" y="3291840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346704"/>
            <a:ext cx="45720" cy="45720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3232" y="3291840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697480" y="32918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Green leaves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114800" y="32918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Marine notes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532120" y="32918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White musks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949440" y="3291840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fresh, floral fragrance with bright lemon peel notes and green nuances, on a warm base of amber and woods.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48640" y="3858768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3913632"/>
            <a:ext cx="45720" cy="45720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" y="3858768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697480" y="38587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Blackcherry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114800" y="38587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Lily of the valley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5532120" y="38587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Sandalwood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49440" y="3858768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soft and sensual fragrance with green pear and berry notes, a transparent floral heart and a creamy musky-woody base.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48640" y="4425696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48640" y="4480560"/>
            <a:ext cx="45720" cy="45720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13232" y="4425696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697480" y="44256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Pineapple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114800" y="44256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Rose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532120" y="44256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Patchouli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949440" y="4425696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feminine floriental fragrance with bright lemon notes and juicy tropical fruits, lit by rose, jasmine and iris.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48640" y="4992624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48640" y="5047488"/>
            <a:ext cx="45720" cy="45720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13232" y="4992624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2697480" y="49926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Apple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114800" y="49926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Geranium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5532120" y="49926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Amber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6949440" y="4992624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radiant and masculine fragrance with fresh apple, pineapple and grapefruit notes, a floral aromatic heart and a deep base of amber woods.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48640" y="5559552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AT THE CHAIR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From the need to the range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fastest way to choose: ask what bothers the client and follow the line.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237744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“It breaks and I have split ends”</a:t>
            </a:r>
            <a:endParaRPr lang="en-US" sz="980" dirty="0"/>
          </a:p>
        </p:txBody>
      </p:sp>
      <p:sp>
        <p:nvSpPr>
          <p:cNvPr id="7" name="Text 5"/>
          <p:cNvSpPr/>
          <p:nvPr/>
        </p:nvSpPr>
        <p:spPr>
          <a:xfrm>
            <a:off x="3749040" y="237744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069080" y="237744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217920" y="237744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0" y="237744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“It's dry and damaged”</a:t>
            </a:r>
            <a:endParaRPr lang="en-US" sz="980" dirty="0"/>
          </a:p>
        </p:txBody>
      </p:sp>
      <p:sp>
        <p:nvSpPr>
          <p:cNvPr id="11" name="Text 9"/>
          <p:cNvSpPr/>
          <p:nvPr/>
        </p:nvSpPr>
        <p:spPr>
          <a:xfrm>
            <a:off x="9418320" y="237744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38360" y="237744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48640" y="3035808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3035808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“It's just dehydrated, not damaged”</a:t>
            </a:r>
            <a:endParaRPr lang="en-US" sz="980" dirty="0"/>
          </a:p>
        </p:txBody>
      </p:sp>
      <p:sp>
        <p:nvSpPr>
          <p:cNvPr id="15" name="Text 13"/>
          <p:cNvSpPr/>
          <p:nvPr/>
        </p:nvSpPr>
        <p:spPr>
          <a:xfrm>
            <a:off x="3749040" y="3035808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069080" y="3035808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217920" y="3035808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0" y="3035808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“My colour fades quickly”</a:t>
            </a:r>
            <a:endParaRPr lang="en-US" sz="980" dirty="0"/>
          </a:p>
        </p:txBody>
      </p:sp>
      <p:sp>
        <p:nvSpPr>
          <p:cNvPr id="19" name="Text 17"/>
          <p:cNvSpPr/>
          <p:nvPr/>
        </p:nvSpPr>
        <p:spPr>
          <a:xfrm>
            <a:off x="9418320" y="3035808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9738360" y="3035808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 /  Color Extra Rich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48640" y="3694176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3694176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“My blonde turns yellow”</a:t>
            </a:r>
            <a:endParaRPr lang="en-US" sz="980" dirty="0"/>
          </a:p>
        </p:txBody>
      </p:sp>
      <p:sp>
        <p:nvSpPr>
          <p:cNvPr id="23" name="Text 21"/>
          <p:cNvSpPr/>
          <p:nvPr/>
        </p:nvSpPr>
        <p:spPr>
          <a:xfrm>
            <a:off x="3749040" y="3694176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069080" y="3694176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217920" y="3694176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0" y="3694176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“It itches / I have dandruff / it gets oily”</a:t>
            </a:r>
            <a:endParaRPr lang="en-US" sz="980" dirty="0"/>
          </a:p>
        </p:txBody>
      </p:sp>
      <p:sp>
        <p:nvSpPr>
          <p:cNvPr id="27" name="Text 25"/>
          <p:cNvSpPr/>
          <p:nvPr/>
        </p:nvSpPr>
        <p:spPr>
          <a:xfrm>
            <a:off x="9418320" y="3694176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738360" y="3694176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48640" y="4352544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31520" y="4352544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“I'm seeing thinning”</a:t>
            </a:r>
            <a:endParaRPr lang="en-US" sz="980" dirty="0"/>
          </a:p>
        </p:txBody>
      </p:sp>
      <p:sp>
        <p:nvSpPr>
          <p:cNvPr id="31" name="Text 29"/>
          <p:cNvSpPr/>
          <p:nvPr/>
        </p:nvSpPr>
        <p:spPr>
          <a:xfrm>
            <a:off x="3749040" y="4352544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069080" y="4352544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  Densifying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17920" y="4352544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00800" y="4352544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“It has no volume, it's limp”</a:t>
            </a:r>
            <a:endParaRPr lang="en-US" sz="980" dirty="0"/>
          </a:p>
        </p:txBody>
      </p:sp>
      <p:sp>
        <p:nvSpPr>
          <p:cNvPr id="35" name="Text 33"/>
          <p:cNvSpPr/>
          <p:nvPr/>
        </p:nvSpPr>
        <p:spPr>
          <a:xfrm>
            <a:off x="9418320" y="4352544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9738360" y="4352544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548640" y="5010912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31520" y="5010912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“It frizzes in humidity”</a:t>
            </a:r>
            <a:endParaRPr lang="en-US" sz="980" dirty="0"/>
          </a:p>
        </p:txBody>
      </p:sp>
      <p:sp>
        <p:nvSpPr>
          <p:cNvPr id="39" name="Text 37"/>
          <p:cNvSpPr/>
          <p:nvPr/>
        </p:nvSpPr>
        <p:spPr>
          <a:xfrm>
            <a:off x="3749040" y="5010912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4069080" y="5010912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6217920" y="5010912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00800" y="5010912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“I want my curls to stand out”</a:t>
            </a:r>
            <a:endParaRPr lang="en-US" sz="980" dirty="0"/>
          </a:p>
        </p:txBody>
      </p:sp>
      <p:sp>
        <p:nvSpPr>
          <p:cNvPr id="43" name="Text 41"/>
          <p:cNvSpPr/>
          <p:nvPr/>
        </p:nvSpPr>
        <p:spPr>
          <a:xfrm>
            <a:off x="9418320" y="5010912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9738360" y="5010912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548640" y="566928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31520" y="566928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“I'm at the sea all summer”</a:t>
            </a:r>
            <a:endParaRPr lang="en-US" sz="980" dirty="0"/>
          </a:p>
        </p:txBody>
      </p:sp>
      <p:sp>
        <p:nvSpPr>
          <p:cNvPr id="47" name="Text 45"/>
          <p:cNvSpPr/>
          <p:nvPr/>
        </p:nvSpPr>
        <p:spPr>
          <a:xfrm>
            <a:off x="3749040" y="566928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4069080" y="566928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217920" y="566928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400800" y="566928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“I want something quick, one product”</a:t>
            </a:r>
            <a:endParaRPr lang="en-US" sz="980" dirty="0"/>
          </a:p>
        </p:txBody>
      </p:sp>
      <p:sp>
        <p:nvSpPr>
          <p:cNvPr id="51" name="Text 49"/>
          <p:cNvSpPr/>
          <p:nvPr/>
        </p:nvSpPr>
        <p:spPr>
          <a:xfrm>
            <a:off x="9418320" y="566928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9738360" y="566928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RECOMMENDATION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routine you recommend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Three levels of commitment. Start with what suits the client and build from there.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3520440" cy="3383280"/>
          </a:xfrm>
          <a:prstGeom prst="roundRect">
            <a:avLst>
              <a:gd name="adj" fmla="val 135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377440"/>
            <a:ext cx="3520440" cy="64008"/>
          </a:xfrm>
          <a:prstGeom prst="rect">
            <a:avLst/>
          </a:prstGeom>
          <a:solidFill>
            <a:srgbClr val="9AA0AB"/>
          </a:solidFill>
          <a:ln w="12700">
            <a:solidFill>
              <a:srgbClr val="9AA0A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26060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ESSENTIAL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04672" y="2971800"/>
            <a:ext cx="3017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 products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822960" y="3410712"/>
            <a:ext cx="91440" cy="91440"/>
          </a:xfrm>
          <a:prstGeom prst="ellipse">
            <a:avLst/>
          </a:prstGeom>
          <a:solidFill>
            <a:srgbClr val="9AA0AB"/>
          </a:solidFill>
          <a:ln w="12700">
            <a:solidFill>
              <a:srgbClr val="9AA0A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24128" y="331012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Shampoo of the range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822960" y="3730752"/>
            <a:ext cx="91440" cy="91440"/>
          </a:xfrm>
          <a:prstGeom prst="ellipse">
            <a:avLst/>
          </a:prstGeom>
          <a:solidFill>
            <a:srgbClr val="9AA0AB"/>
          </a:solidFill>
          <a:ln w="12700">
            <a:solidFill>
              <a:srgbClr val="9AA0A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24128" y="363016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Conditioner of the range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804672" y="498348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minimum correct care. Already a better result than what the client uses today.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4279392" y="2377440"/>
            <a:ext cx="3520440" cy="3383280"/>
          </a:xfrm>
          <a:prstGeom prst="roundRect">
            <a:avLst>
              <a:gd name="adj" fmla="val 135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279392" y="2377440"/>
            <a:ext cx="3520440" cy="64008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35424" y="26060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COMPLETE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4535424" y="2971800"/>
            <a:ext cx="3017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3–4 products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53712" y="341071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54880" y="331012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Shampoo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553712" y="373075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0" y="363016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Conditioner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53712" y="405079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54880" y="395020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 1–2×/week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553712" y="437083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54880" y="427024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spray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535424" y="498348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recommendation that gives a visible difference within 2–3 weeks. This is where you should aim.</a:t>
            </a:r>
            <a:endParaRPr lang="en-US" sz="920" dirty="0"/>
          </a:p>
        </p:txBody>
      </p:sp>
      <p:sp>
        <p:nvSpPr>
          <p:cNvPr id="27" name="Shape 25"/>
          <p:cNvSpPr/>
          <p:nvPr/>
        </p:nvSpPr>
        <p:spPr>
          <a:xfrm>
            <a:off x="8010144" y="2377440"/>
            <a:ext cx="3520440" cy="3383280"/>
          </a:xfrm>
          <a:prstGeom prst="roundRect">
            <a:avLst>
              <a:gd name="adj" fmla="val 135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010144" y="2377440"/>
            <a:ext cx="3520440" cy="64008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266176" y="26060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8266176" y="2971800"/>
            <a:ext cx="3017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5+ products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8284464" y="3410712"/>
            <a:ext cx="91440" cy="91440"/>
          </a:xfrm>
          <a:prstGeom prst="ellipse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485632" y="331012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Everything above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8284464" y="3730752"/>
            <a:ext cx="91440" cy="91440"/>
          </a:xfrm>
          <a:prstGeom prst="ellipse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485632" y="363016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 weekly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8284464" y="4050792"/>
            <a:ext cx="91440" cy="91440"/>
          </a:xfrm>
          <a:prstGeom prst="ellipse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85632" y="395020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Targeted booster / oil / balm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8266176" y="498348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For very damaged hair, or after an intense chemical service.</a:t>
            </a:r>
            <a:endParaRPr lang="en-US" sz="920" dirty="0"/>
          </a:p>
        </p:txBody>
      </p:sp>
      <p:sp>
        <p:nvSpPr>
          <p:cNvPr id="38" name="Shape 36"/>
          <p:cNvSpPr/>
          <p:nvPr/>
        </p:nvSpPr>
        <p:spPr>
          <a:xfrm>
            <a:off x="548640" y="5943600"/>
            <a:ext cx="11091672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77240" y="5943600"/>
            <a:ext cx="10607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ranges combine: e.g. Scalp Specialist shampoo + Rich Repair mask, or a Bond Pro routine + Blondes &amp; Highlights toning once a week.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A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729984"/>
            <a:ext cx="1015975" cy="128016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5975" y="6729984"/>
            <a:ext cx="1015975" cy="128016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31949" y="6729984"/>
            <a:ext cx="1015975" cy="128016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047924" y="6729984"/>
            <a:ext cx="1015975" cy="128016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063898" y="6729984"/>
            <a:ext cx="1015975" cy="128016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79873" y="6729984"/>
            <a:ext cx="1015975" cy="128016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095848" y="6729984"/>
            <a:ext cx="1015975" cy="128016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111822" y="6729984"/>
            <a:ext cx="1015975" cy="128016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127797" y="6729984"/>
            <a:ext cx="1015975" cy="128016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3771" y="6729984"/>
            <a:ext cx="1015975" cy="128016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159746" y="6729984"/>
            <a:ext cx="1015975" cy="128016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175721" y="6729984"/>
            <a:ext cx="1015975" cy="128016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201168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0" b="1" spc="-3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DUALSENSES</a:t>
            </a:r>
            <a:endParaRPr lang="en-US" sz="8200" dirty="0"/>
          </a:p>
        </p:txBody>
      </p:sp>
      <p:sp>
        <p:nvSpPr>
          <p:cNvPr id="15" name="Text 13"/>
          <p:cNvSpPr/>
          <p:nvPr/>
        </p:nvSpPr>
        <p:spPr>
          <a:xfrm>
            <a:off x="530352" y="32918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Immediate result. Long-term difference.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548640" y="4114800"/>
            <a:ext cx="1463040" cy="27432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43434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Thank you.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30352" y="489204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MLTP DISTRIBUTION · CYPRUS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NAVIGATION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 pillars, 12 ranges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Simplified navigation: the client finds the need first, then the range.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CARE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2880360"/>
            <a:ext cx="2139696" cy="4572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76656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807208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98648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807208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807208" y="2880360"/>
            <a:ext cx="2139696" cy="4572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935224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  NEW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807208" y="352044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807208" y="3520440"/>
            <a:ext cx="2139696" cy="4572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935224" y="356616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807208" y="416052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807208" y="4160520"/>
            <a:ext cx="2139696" cy="4572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935224" y="420624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065776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157216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065776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065776" y="2880360"/>
            <a:ext cx="2139696" cy="4572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193792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065776" y="352044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065776" y="3520440"/>
            <a:ext cx="2139696" cy="4572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193792" y="356616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065776" y="416052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065776" y="4160520"/>
            <a:ext cx="2139696" cy="4572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193792" y="420624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5065776" y="480060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065776" y="4800600"/>
            <a:ext cx="2139696" cy="4572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193792" y="484632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7324344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415784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7324344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324344" y="2880360"/>
            <a:ext cx="2139696" cy="4572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452360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7324344" y="352044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7324344" y="3520440"/>
            <a:ext cx="2139696" cy="4572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452360" y="356616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7324344" y="416052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324344" y="4160520"/>
            <a:ext cx="2139696" cy="4572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452360" y="420624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9582912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9674352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MEN'S CARE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9582912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9582912" y="2880360"/>
            <a:ext cx="2139696" cy="4572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9710928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548640" y="5532120"/>
            <a:ext cx="11091672" cy="658368"/>
          </a:xfrm>
          <a:prstGeom prst="roundRect">
            <a:avLst>
              <a:gd name="adj" fmla="val 6944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77240" y="5532120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TWO TECHNOLOGIES ACROSS THE WHOLE RANGE:  </a:t>
            </a:r>
            <a:pPr indent="0" marL="0">
              <a:buNone/>
            </a:pPr>
            <a:r>
              <a:rPr lang="en-US" sz="1050" b="1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microPROtec complex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 every product  ·  </a:t>
            </a:r>
            <a:pPr indent="0" marL="0">
              <a:buNone/>
            </a:pPr>
            <a:r>
              <a:rPr lang="en-US" sz="1050" b="1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FadeStop Formula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 every shampoo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TECHNOLOGY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two technologies that unite the range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5440680" cy="2148840"/>
          </a:xfrm>
          <a:prstGeom prst="roundRect">
            <a:avLst>
              <a:gd name="adj" fmla="val 212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103120"/>
            <a:ext cx="5440680" cy="64008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33172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microPROtec complex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283464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 active-delivery system. It distributes the actives quickly and evenly along the whole hair length, so the result is visible and tangible from the first use — while at the same time protecting against colour fade.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199632" y="2103120"/>
            <a:ext cx="5440680" cy="2148840"/>
          </a:xfrm>
          <a:prstGeom prst="roundRect">
            <a:avLst>
              <a:gd name="adj" fmla="val 212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199632" y="2103120"/>
            <a:ext cx="5440680" cy="64008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73952" y="233172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FadeStop Formula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473952" y="283464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 every Dualsenses shampoo. It actively protects against colour fade at every wash — even in the ranges that are not colour-specific. Coloured hair keeps its intensity and shine for longer.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4526280"/>
            <a:ext cx="11091672" cy="1600200"/>
          </a:xfrm>
          <a:prstGeom prst="roundRect">
            <a:avLst>
              <a:gd name="adj" fmla="val 2857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47091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5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WHAT THIS MEANS FOR THE CLIENT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868680" y="5138928"/>
            <a:ext cx="109728" cy="109728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115568" y="5029200"/>
            <a:ext cx="10241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Whichever range they choose, their colour is protected.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68680" y="5449824"/>
            <a:ext cx="109728" cy="109728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15568" y="5340096"/>
            <a:ext cx="10241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result shows immediately — they do not have to wait weeks.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68680" y="5760720"/>
            <a:ext cx="109728" cy="109728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15568" y="5650992"/>
            <a:ext cx="10241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ranges combine with each other without conflict.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48640" y="6355080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* Excluded from FadeStop: Blondes &amp; Highlights Purple Toning Shampoo and Scalp Specialist Sensitive Foam Shampoo.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TECHNOLOGY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active of each range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On top of the horizontal technologies, every range has its own signature active ingredient.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45720" cy="310896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3232" y="2377440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017520" y="2377440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a specific active per product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263640" y="2377440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white tea, red algae, sage, caffeine, menthol, Octopirox®, Zinc-PCA</a:t>
            </a:r>
            <a:endParaRPr lang="en-US" sz="920" dirty="0"/>
          </a:p>
        </p:txBody>
      </p:sp>
      <p:sp>
        <p:nvSpPr>
          <p:cNvPr id="9" name="Shape 7"/>
          <p:cNvSpPr/>
          <p:nvPr/>
        </p:nvSpPr>
        <p:spPr>
          <a:xfrm>
            <a:off x="548640" y="2702052"/>
            <a:ext cx="45720" cy="310896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13232" y="270205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017520" y="2702052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Hemisqualane + Panthenol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263640" y="2702052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light plant lipid for hydration without weight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548640" y="3026664"/>
            <a:ext cx="45720" cy="310896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13232" y="3026664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017520" y="3026664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IntraLipid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263640" y="3026664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replaces the lipids lost inside the hair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548640" y="3351276"/>
            <a:ext cx="45720" cy="310896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3232" y="3351276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017520" y="3351276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Inter-Amino-Bond-Builder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263640" y="3351276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amino acids, peptides, red &amp; brown algae extracts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548640" y="3675888"/>
            <a:ext cx="45720" cy="310896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13232" y="3675888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017520" y="3675888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263640" y="3675888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converts invisible UV light into visible light — striking colour brilliance</a:t>
            </a:r>
            <a:endParaRPr lang="en-US" sz="920" dirty="0"/>
          </a:p>
        </p:txBody>
      </p:sp>
      <p:sp>
        <p:nvSpPr>
          <p:cNvPr id="25" name="Shape 23"/>
          <p:cNvSpPr/>
          <p:nvPr/>
        </p:nvSpPr>
        <p:spPr>
          <a:xfrm>
            <a:off x="548640" y="4000500"/>
            <a:ext cx="45720" cy="310896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" y="4000500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017520" y="4000500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4000500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same technology, richer texture for coarse hair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548640" y="4325112"/>
            <a:ext cx="45720" cy="310896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13232" y="432511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3017520" y="4325112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63640" y="4325112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+ neutralisation of yellow tones</a:t>
            </a:r>
            <a:endParaRPr lang="en-US" sz="920" dirty="0"/>
          </a:p>
        </p:txBody>
      </p:sp>
      <p:sp>
        <p:nvSpPr>
          <p:cNvPr id="33" name="Shape 31"/>
          <p:cNvSpPr/>
          <p:nvPr/>
        </p:nvSpPr>
        <p:spPr>
          <a:xfrm>
            <a:off x="548640" y="4649724"/>
            <a:ext cx="45720" cy="310896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13232" y="4649724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017520" y="4649724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UVA/UVB filters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263640" y="4649724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protection and repair after sun exposure</a:t>
            </a:r>
            <a:endParaRPr lang="en-US" sz="920" dirty="0"/>
          </a:p>
        </p:txBody>
      </p:sp>
      <p:sp>
        <p:nvSpPr>
          <p:cNvPr id="37" name="Shape 35"/>
          <p:cNvSpPr/>
          <p:nvPr/>
        </p:nvSpPr>
        <p:spPr>
          <a:xfrm>
            <a:off x="548640" y="4974336"/>
            <a:ext cx="45720" cy="310896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13232" y="4974336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3017520" y="4974336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Rice protein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6263640" y="4974336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strengthens the hair without weighing it down</a:t>
            </a:r>
            <a:endParaRPr lang="en-US" sz="920" dirty="0"/>
          </a:p>
        </p:txBody>
      </p:sp>
      <p:sp>
        <p:nvSpPr>
          <p:cNvPr id="41" name="Shape 39"/>
          <p:cNvSpPr/>
          <p:nvPr/>
        </p:nvSpPr>
        <p:spPr>
          <a:xfrm>
            <a:off x="548640" y="5298948"/>
            <a:ext cx="45720" cy="310896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13232" y="5298948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3017520" y="5298948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Kukui nut oil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263640" y="5298948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lubricates and seals the cuticle against frizz</a:t>
            </a:r>
            <a:endParaRPr lang="en-US" sz="920" dirty="0"/>
          </a:p>
        </p:txBody>
      </p:sp>
      <p:sp>
        <p:nvSpPr>
          <p:cNvPr id="45" name="Shape 43"/>
          <p:cNvSpPr/>
          <p:nvPr/>
        </p:nvSpPr>
        <p:spPr>
          <a:xfrm>
            <a:off x="548640" y="5623560"/>
            <a:ext cx="45720" cy="310896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13232" y="5623560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3017520" y="5623560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Hydrolyzed starch + glycerin  NEW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6263640" y="5623560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replaces milk protein — better curl bundling</a:t>
            </a:r>
            <a:endParaRPr lang="en-US" sz="920" dirty="0"/>
          </a:p>
        </p:txBody>
      </p:sp>
      <p:sp>
        <p:nvSpPr>
          <p:cNvPr id="49" name="Shape 47"/>
          <p:cNvSpPr/>
          <p:nvPr/>
        </p:nvSpPr>
        <p:spPr>
          <a:xfrm>
            <a:off x="548640" y="5948172"/>
            <a:ext cx="45720" cy="310896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13232" y="594817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3017520" y="5948172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Guarana + caffeine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6263640" y="5948172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energises the scalp, refreshes</a:t>
            </a:r>
            <a:endParaRPr lang="en-US" sz="9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PRODUCT FORMATS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What each format does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same formats repeat across every range. Once the client understands the format, they can choose within any range.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423160"/>
            <a:ext cx="2642616" cy="54864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SHAMPOO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31520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Cleanses gently and prepares the hair. Always contains FadeStop Formula.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31520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Daily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374136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74136" y="2423160"/>
            <a:ext cx="2642616" cy="54864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57016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CONDITIONER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557016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Detangles, closes the cuticle, reduces breakage while combing.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557016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Every wash · 1–2 minutes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199632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199632" y="2423160"/>
            <a:ext cx="2642616" cy="54864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82512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382512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mask. Delivers its maximum result in just 60 seconds.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382512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1–2 times a week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025128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25128" y="2423160"/>
            <a:ext cx="2642616" cy="54864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208008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9208008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deep-action ampoule. The strongest repair step of the range.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208008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Weekly · 5–10 minutes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548640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48640" y="4297680"/>
            <a:ext cx="2642616" cy="54864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31520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SERUM SPRAY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31520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Two-phase leave-in. Detangles, protects and prepares for styling.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31520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On damp hair · do not rinse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3374136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374136" y="4297680"/>
            <a:ext cx="2642616" cy="54864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557016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 EFFECTS SERUM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3557016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Concentrated serum with 6 simultaneous benefits on lengths and ends.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3557016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Damp or dry hair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6199632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199632" y="4297680"/>
            <a:ext cx="2642616" cy="54864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382512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SPRAY / FLUID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6382512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Light daily protection: hydration, heat protection, anti-static action.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6382512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Daily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9025128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025128" y="4297680"/>
            <a:ext cx="2642616" cy="54864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208008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OIL / BALM / BOOSTER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9208008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Finishing and targeted action: shine, control, bond reinforcement.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9208008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On dry or damp hair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 GENERATION 2026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583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What changes in the formula</a:t>
            </a:r>
            <a:endParaRPr lang="en-US" sz="3400" dirty="0"/>
          </a:p>
        </p:txBody>
      </p:sp>
      <p:pic>
        <p:nvPicPr>
          <p:cNvPr id="4" name="Image 0" descr="dualsenses/img/hero-update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4049" y="658368"/>
            <a:ext cx="3854302" cy="13258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20574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48640" y="2057400"/>
            <a:ext cx="54864" cy="187452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22402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SERUM SPRAY — CLEAR PHASE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777240" y="28072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 Rich Repair and Curls &amp; Waves the lower phase changes from milky to clear. A more modern texture, a lighter result, the same performance.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279392" y="20574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279392" y="2057400"/>
            <a:ext cx="54864" cy="187452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07992" y="22402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 — NEW TECHNOLOGY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507992" y="28072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Hydrolyzed starch and glycerin replace milk protein. Better hold, curl alignment and a perfect spiral shape.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8010144" y="20574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8010144" y="2057400"/>
            <a:ext cx="54864" cy="187452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38744" y="22402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 — NEW LEAVE-IN SPRAY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238744" y="28072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new single-phase, clear formula with improved performance in holding the curl.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548640" y="41148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48640" y="4114800"/>
            <a:ext cx="54864" cy="187452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77240" y="42976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&amp; COLOR EXTRA RICH — SHARED FRAGRANCE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777240" y="48646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Color Extra Rich range now carries the same fragrance as Color. A unified experience, while keeping the differentiation by hair type.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279392" y="41148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279392" y="4114800"/>
            <a:ext cx="54864" cy="187452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507992" y="42976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 — NEW FRAGRANCE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4507992" y="48646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Men range is modernised with a new, fresh fragrance closer to current market trends.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8010144" y="41148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010144" y="4114800"/>
            <a:ext cx="54864" cy="187452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238744" y="42976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 — UNIFIED FRAGRANCE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8238744" y="48646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Bodifying Spray now carries the core fragrance of the range, for consistency across the whole line.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 GENERATION 2026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What changes in the range &amp; the packaging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2057400"/>
            <a:ext cx="5577840" cy="1207008"/>
          </a:xfrm>
          <a:prstGeom prst="roundRect">
            <a:avLst>
              <a:gd name="adj" fmla="val 378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057400"/>
            <a:ext cx="54864" cy="1207008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19456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 RANGE: PURE HYDRATION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" y="2514600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 without repair and without weight — the need that was missing from the line-up.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3429000"/>
            <a:ext cx="5577840" cy="1207008"/>
          </a:xfrm>
          <a:prstGeom prst="roundRect">
            <a:avLst>
              <a:gd name="adj" fmla="val 378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3429000"/>
            <a:ext cx="54864" cy="1207008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356616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IN ONE PLACE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77240" y="3886200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colour-giving products for blondes move into the Blondes &amp; Highlights range as Purple Toning Shampoo &amp; Conditioner. One place for all blonde care.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48640" y="4800600"/>
            <a:ext cx="5577840" cy="1207008"/>
          </a:xfrm>
          <a:prstGeom prst="roundRect">
            <a:avLst>
              <a:gd name="adj" fmla="val 378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4800600"/>
            <a:ext cx="54864" cy="1207008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493776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 NAMES IN CURLS &amp; WAVES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77240" y="5257800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Renamed on a “bundling” logic, so it is clear what the product does and it stands apart from the new Pure Hydration.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355080" y="2057400"/>
            <a:ext cx="5285232" cy="2331720"/>
          </a:xfrm>
          <a:prstGeom prst="roundRect">
            <a:avLst>
              <a:gd name="adj" fmla="val 196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55080" y="2057400"/>
            <a:ext cx="5285232" cy="54864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29400" y="228600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NEW 2D DESIGN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656832" y="2852928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76288" y="2743200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bolder approach to logo and typography.</a:t>
            </a:r>
            <a:endParaRPr lang="en-US" sz="980" dirty="0"/>
          </a:p>
        </p:txBody>
      </p:sp>
      <p:sp>
        <p:nvSpPr>
          <p:cNvPr id="21" name="Shape 19"/>
          <p:cNvSpPr/>
          <p:nvPr/>
        </p:nvSpPr>
        <p:spPr>
          <a:xfrm>
            <a:off x="6656832" y="3154680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76288" y="3044952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 stronger presence for the “Dualsenses” name.</a:t>
            </a:r>
            <a:endParaRPr lang="en-US" sz="980" dirty="0"/>
          </a:p>
        </p:txBody>
      </p:sp>
      <p:sp>
        <p:nvSpPr>
          <p:cNvPr id="23" name="Shape 21"/>
          <p:cNvSpPr/>
          <p:nvPr/>
        </p:nvSpPr>
        <p:spPr>
          <a:xfrm>
            <a:off x="6656832" y="345643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76288" y="3346704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Same colour codes — easy recognition on the shelf.</a:t>
            </a:r>
            <a:endParaRPr lang="en-US" sz="980" dirty="0"/>
          </a:p>
        </p:txBody>
      </p:sp>
      <p:sp>
        <p:nvSpPr>
          <p:cNvPr id="25" name="Shape 23"/>
          <p:cNvSpPr/>
          <p:nvPr/>
        </p:nvSpPr>
        <p:spPr>
          <a:xfrm>
            <a:off x="6656832" y="3758184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76288" y="3648456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From a metallic to a more modern, matt finish.</a:t>
            </a:r>
            <a:endParaRPr lang="en-US" sz="980" dirty="0"/>
          </a:p>
        </p:txBody>
      </p:sp>
      <p:sp>
        <p:nvSpPr>
          <p:cNvPr id="27" name="Shape 25"/>
          <p:cNvSpPr/>
          <p:nvPr/>
        </p:nvSpPr>
        <p:spPr>
          <a:xfrm>
            <a:off x="6656832" y="4059936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876288" y="3950208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Text restructured for better readability.</a:t>
            </a:r>
            <a:endParaRPr lang="en-US" sz="980" dirty="0"/>
          </a:p>
        </p:txBody>
      </p:sp>
      <p:sp>
        <p:nvSpPr>
          <p:cNvPr id="29" name="Shape 27"/>
          <p:cNvSpPr/>
          <p:nvPr/>
        </p:nvSpPr>
        <p:spPr>
          <a:xfrm>
            <a:off x="6355080" y="4526280"/>
            <a:ext cx="5285232" cy="1234440"/>
          </a:xfrm>
          <a:prstGeom prst="roundRect">
            <a:avLst>
              <a:gd name="adj" fmla="val 3704"/>
            </a:avLst>
          </a:prstGeom>
          <a:solidFill>
            <a:srgbClr val="EFF1F3"/>
          </a:solidFill>
          <a:ln w="9525">
            <a:solidFill>
              <a:srgbClr val="EFF1F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29400" y="4681728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MEN: NEW PACK COLOUR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6629400" y="498348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Bottle and cap in a modern light grey — easier to recycle and better aligned with the pastel tones of the new identity, without losing its masculine character.</a:t>
            </a:r>
            <a:endParaRPr lang="en-US" sz="9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12 RANGES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1143000"/>
            <a:ext cx="10972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spc="-2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Product by product</a:t>
            </a:r>
            <a:endParaRPr lang="en-US" sz="4600" dirty="0"/>
          </a:p>
        </p:txBody>
      </p:sp>
      <p:pic>
        <p:nvPicPr>
          <p:cNvPr id="4" name="Image 0" descr="dualsenses/img/lineu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0705" y="2697480"/>
            <a:ext cx="9227542" cy="3703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480705" y="2212848"/>
            <a:ext cx="677522" cy="109728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2249667" y="2212848"/>
            <a:ext cx="677522" cy="109728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018629" y="2212848"/>
            <a:ext cx="677522" cy="109728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787591" y="2212848"/>
            <a:ext cx="677522" cy="109728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556552" y="2212848"/>
            <a:ext cx="677522" cy="109728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325514" y="2212848"/>
            <a:ext cx="677522" cy="109728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094476" y="2212848"/>
            <a:ext cx="677522" cy="109728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863438" y="2212848"/>
            <a:ext cx="677522" cy="109728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632400" y="2212848"/>
            <a:ext cx="677522" cy="109728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8401361" y="2212848"/>
            <a:ext cx="677522" cy="109728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9170323" y="2212848"/>
            <a:ext cx="677522" cy="109728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9939285" y="2212848"/>
            <a:ext cx="677522" cy="109728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MLTP Distribution · Cyprus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Goldwell Dualsenses — Product Knowledge</dc:title>
  <dc:subject>PptxGenJS Presentation</dc:subject>
  <dc:creator>MLTP</dc:creator>
  <cp:lastModifiedBy>MLTP</cp:lastModifiedBy>
  <cp:revision>1</cp:revision>
  <dcterms:created xsi:type="dcterms:W3CDTF">2026-08-04T11:10:53Z</dcterms:created>
  <dcterms:modified xsi:type="dcterms:W3CDTF">2026-08-04T11:10:53Z</dcterms:modified>
</cp:coreProperties>
</file>